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handoutMasterIdLst>
    <p:handoutMasterId r:id="rId36"/>
  </p:handoutMasterIdLst>
  <p:sldIdLst>
    <p:sldId id="334" r:id="rId2"/>
    <p:sldId id="374" r:id="rId3"/>
    <p:sldId id="363" r:id="rId4"/>
    <p:sldId id="364" r:id="rId5"/>
    <p:sldId id="365" r:id="rId6"/>
    <p:sldId id="329" r:id="rId7"/>
    <p:sldId id="330" r:id="rId8"/>
    <p:sldId id="293" r:id="rId9"/>
    <p:sldId id="322" r:id="rId10"/>
    <p:sldId id="339" r:id="rId11"/>
    <p:sldId id="258" r:id="rId12"/>
    <p:sldId id="372" r:id="rId13"/>
    <p:sldId id="373" r:id="rId14"/>
    <p:sldId id="340" r:id="rId15"/>
    <p:sldId id="341" r:id="rId16"/>
    <p:sldId id="345" r:id="rId17"/>
    <p:sldId id="367" r:id="rId18"/>
    <p:sldId id="302" r:id="rId19"/>
    <p:sldId id="269" r:id="rId20"/>
    <p:sldId id="358" r:id="rId21"/>
    <p:sldId id="294" r:id="rId22"/>
    <p:sldId id="333" r:id="rId23"/>
    <p:sldId id="376" r:id="rId24"/>
    <p:sldId id="375" r:id="rId25"/>
    <p:sldId id="296" r:id="rId26"/>
    <p:sldId id="344" r:id="rId27"/>
    <p:sldId id="335" r:id="rId28"/>
    <p:sldId id="378" r:id="rId29"/>
    <p:sldId id="377" r:id="rId30"/>
    <p:sldId id="342" r:id="rId31"/>
    <p:sldId id="332" r:id="rId32"/>
    <p:sldId id="326" r:id="rId33"/>
    <p:sldId id="331" r:id="rId34"/>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22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p:restoredTop sz="90204"/>
  </p:normalViewPr>
  <p:slideViewPr>
    <p:cSldViewPr snapToGrid="0">
      <p:cViewPr varScale="1">
        <p:scale>
          <a:sx n="110" d="100"/>
          <a:sy n="110" d="100"/>
        </p:scale>
        <p:origin x="19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24"/>
    </p:cViewPr>
  </p:sorterViewPr>
  <p:notesViewPr>
    <p:cSldViewPr snapToGrid="0">
      <p:cViewPr varScale="1">
        <p:scale>
          <a:sx n="101" d="100"/>
          <a:sy n="101" d="100"/>
        </p:scale>
        <p:origin x="-1904"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43F68F8-ADCE-0A1B-746D-0F566FF5BF89}"/>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9939" name="Rectangle 3">
            <a:extLst>
              <a:ext uri="{FF2B5EF4-FFF2-40B4-BE49-F238E27FC236}">
                <a16:creationId xmlns:a16="http://schemas.microsoft.com/office/drawing/2014/main" id="{DF821EE2-FC4F-BEE3-C1EF-5F78916F5E53}"/>
              </a:ext>
            </a:extLst>
          </p:cNvPr>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9940" name="Rectangle 4">
            <a:extLst>
              <a:ext uri="{FF2B5EF4-FFF2-40B4-BE49-F238E27FC236}">
                <a16:creationId xmlns:a16="http://schemas.microsoft.com/office/drawing/2014/main" id="{103C827C-B0E1-1AED-5553-2EF22B731875}"/>
              </a:ext>
            </a:extLst>
          </p:cNvPr>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9941" name="Rectangle 5">
            <a:extLst>
              <a:ext uri="{FF2B5EF4-FFF2-40B4-BE49-F238E27FC236}">
                <a16:creationId xmlns:a16="http://schemas.microsoft.com/office/drawing/2014/main" id="{6F443516-9639-B75D-4020-3765D5FB4D1E}"/>
              </a:ext>
            </a:extLst>
          </p:cNvPr>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8BECFFB-C131-3944-B3A5-193DBCAA8E8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354CF20-53EA-279C-21F2-78119B56FBEA}"/>
              </a:ext>
            </a:extLst>
          </p:cNvPr>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9219" name="Rectangle 3">
            <a:extLst>
              <a:ext uri="{FF2B5EF4-FFF2-40B4-BE49-F238E27FC236}">
                <a16:creationId xmlns:a16="http://schemas.microsoft.com/office/drawing/2014/main" id="{4143A235-CD50-1485-8FC4-4E7C384FC2E5}"/>
              </a:ext>
            </a:extLst>
          </p:cNvPr>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8D9C5E00-91E3-7974-494D-108A7E5E2EF5}"/>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2AD72A7D-8417-9A99-5370-9130BA189AE8}"/>
              </a:ext>
            </a:extLst>
          </p:cNvPr>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7B3ECB33-CB14-4010-E052-EB5F033FEC16}"/>
              </a:ext>
            </a:extLst>
          </p:cNvPr>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9223" name="Rectangle 7">
            <a:extLst>
              <a:ext uri="{FF2B5EF4-FFF2-40B4-BE49-F238E27FC236}">
                <a16:creationId xmlns:a16="http://schemas.microsoft.com/office/drawing/2014/main" id="{05B23D32-C8EA-5F20-7343-BCD9A4CEC930}"/>
              </a:ext>
            </a:extLst>
          </p:cNvPr>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CD19B3D9-2B9C-3A4B-8C6C-634E60FC08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pitchFamily="-104" charset="-128"/>
        <a:cs typeface="ＭＳ Ｐゴシック" pitchFamily="-104"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7F6C88F9-A5DF-66F5-B776-C6EB2B2B2B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81D5D47-B3BF-5042-853B-A339553AD1FA}" type="slidenum">
              <a:rPr lang="en-US" altLang="en-US" smtClean="0">
                <a:latin typeface="Times" pitchFamily="2" charset="0"/>
              </a:rPr>
              <a:pPr/>
              <a:t>6</a:t>
            </a:fld>
            <a:endParaRPr lang="en-US" altLang="en-US">
              <a:latin typeface="Times" pitchFamily="2" charset="0"/>
            </a:endParaRPr>
          </a:p>
        </p:txBody>
      </p:sp>
      <p:sp>
        <p:nvSpPr>
          <p:cNvPr id="20482" name="Rectangle 2">
            <a:extLst>
              <a:ext uri="{FF2B5EF4-FFF2-40B4-BE49-F238E27FC236}">
                <a16:creationId xmlns:a16="http://schemas.microsoft.com/office/drawing/2014/main" id="{4CED27A8-5296-767F-4B3C-6A9175669FB1}"/>
              </a:ext>
            </a:extLst>
          </p:cNvPr>
          <p:cNvSpPr>
            <a:spLocks noGrp="1" noRot="1" noChangeAspect="1" noChangeArrowheads="1" noTextEdit="1"/>
          </p:cNvSpPr>
          <p:nvPr>
            <p:ph type="sldImg"/>
          </p:nvPr>
        </p:nvSpPr>
        <p:spPr>
          <a:solidFill>
            <a:srgbClr val="FFFFFF"/>
          </a:solidFill>
          <a:ln/>
        </p:spPr>
      </p:sp>
      <p:sp>
        <p:nvSpPr>
          <p:cNvPr id="20483" name="Rectangle 3">
            <a:extLst>
              <a:ext uri="{FF2B5EF4-FFF2-40B4-BE49-F238E27FC236}">
                <a16:creationId xmlns:a16="http://schemas.microsoft.com/office/drawing/2014/main" id="{6DD1D476-0686-3760-85A7-66307D8F089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0CFFF0F7-78BF-F09B-BFA0-BBDFD5B54E3A}"/>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0936B6B3-AC23-8EAE-A80F-74D7091AA6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itchFamily="2" charset="0"/>
                <a:ea typeface="ＭＳ Ｐゴシック" panose="020B0600070205080204" pitchFamily="34" charset="-128"/>
              </a:rPr>
              <a:t>So how can the entropy be used? Since entropy indicates uncertainty, a reduction in uncertainty represents information. This can be seen through the conditional distribution P[S|R], read </a:t>
            </a:r>
            <a:r>
              <a:rPr lang="ja-JP" altLang="en-US">
                <a:latin typeface="Times" pitchFamily="2" charset="0"/>
                <a:ea typeface="ＭＳ Ｐゴシック" panose="020B0600070205080204" pitchFamily="34" charset="-128"/>
              </a:rPr>
              <a:t>‘</a:t>
            </a:r>
            <a:r>
              <a:rPr lang="en-US" altLang="ja-JP" dirty="0">
                <a:latin typeface="Times" pitchFamily="2" charset="0"/>
                <a:ea typeface="ＭＳ Ｐゴシック" panose="020B0600070205080204" pitchFamily="34" charset="-128"/>
              </a:rPr>
              <a:t>P of S given R</a:t>
            </a:r>
            <a:r>
              <a:rPr lang="ja-JP" altLang="en-US">
                <a:latin typeface="Times" pitchFamily="2" charset="0"/>
                <a:ea typeface="ＭＳ Ｐゴシック" panose="020B0600070205080204" pitchFamily="34" charset="-128"/>
              </a:rPr>
              <a:t>’</a:t>
            </a:r>
            <a:r>
              <a:rPr lang="en-US" altLang="ja-JP" dirty="0">
                <a:latin typeface="Times" pitchFamily="2" charset="0"/>
                <a:ea typeface="ＭＳ Ｐゴシック" panose="020B0600070205080204" pitchFamily="34" charset="-128"/>
              </a:rPr>
              <a:t>, which is equal to the probability of S once you know what R is. This is the joint distribution P[R,S] normalized by the marginal P[R]. Thus all the rows in the graph at top right sum to one. You can see that once you know what R is, the level of uncertainty decreases. </a:t>
            </a:r>
          </a:p>
          <a:p>
            <a:r>
              <a:rPr lang="en-US" altLang="en-US" dirty="0">
                <a:latin typeface="Times" pitchFamily="2" charset="0"/>
                <a:ea typeface="ＭＳ Ｐゴシック" panose="020B0600070205080204" pitchFamily="34" charset="-128"/>
              </a:rPr>
              <a:t>The measure called the conditional entropy tells about the uncertainty once you know the value of R. It has the log term again like entropy, but it is the log of the conditional distribution. Note also that it is not Sum (P[S|R]</a:t>
            </a:r>
            <a:r>
              <a:rPr lang="en-US" altLang="en-US" dirty="0" err="1">
                <a:latin typeface="Times" pitchFamily="2" charset="0"/>
                <a:ea typeface="ＭＳ Ｐゴシック" panose="020B0600070205080204" pitchFamily="34" charset="-128"/>
              </a:rPr>
              <a:t>logP</a:t>
            </a:r>
            <a:r>
              <a:rPr lang="en-US" altLang="en-US" dirty="0">
                <a:latin typeface="Times" pitchFamily="2" charset="0"/>
                <a:ea typeface="ＭＳ Ｐゴシック" panose="020B0600070205080204" pitchFamily="34" charset="-128"/>
              </a:rPr>
              <a:t>[S|R]), it is weighted by the original joint distribution.</a:t>
            </a:r>
          </a:p>
          <a:p>
            <a:r>
              <a:rPr lang="en-US" altLang="en-US" dirty="0">
                <a:latin typeface="Times" pitchFamily="2" charset="0"/>
                <a:ea typeface="ＭＳ Ｐゴシック" panose="020B0600070205080204" pitchFamily="34" charset="-128"/>
              </a:rPr>
              <a:t>We can then define a measure of information as the reduction in uncertainty that measured as the difference between the entropy of a variable S, and the conditional entropy once you know another variable R. </a:t>
            </a:r>
          </a:p>
          <a:p>
            <a:r>
              <a:rPr lang="en-US" altLang="en-US" dirty="0">
                <a:latin typeface="Times" pitchFamily="2" charset="0"/>
                <a:ea typeface="ＭＳ Ｐゴシック" panose="020B0600070205080204" pitchFamily="34" charset="-128"/>
              </a:rPr>
              <a:t>Mutual information is symmetric, so the information in S about R is the same S the information in R about S. This means that there is no causal element considered in this relationship. Whether X caused Y or Y caused X or Z caused both of X and Y, I(X;Y) is the same.</a:t>
            </a:r>
          </a:p>
          <a:p>
            <a:endParaRPr lang="en-US" altLang="en-US" dirty="0">
              <a:latin typeface="Times" pitchFamily="2" charset="0"/>
              <a:ea typeface="ＭＳ Ｐゴシック" panose="020B0600070205080204" pitchFamily="34" charset="-128"/>
            </a:endParaRPr>
          </a:p>
          <a:p>
            <a:endParaRPr lang="en-US" altLang="en-US" dirty="0">
              <a:latin typeface="Times" pitchFamily="2" charset="0"/>
              <a:ea typeface="ＭＳ Ｐゴシック" panose="020B0600070205080204" pitchFamily="34" charset="-128"/>
            </a:endParaRPr>
          </a:p>
          <a:p>
            <a:endParaRPr lang="en-US" altLang="en-US" dirty="0">
              <a:latin typeface="Times" pitchFamily="2" charset="0"/>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90E41434-6828-B502-B0B5-865372B0B4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52E985-F353-354A-B4D0-9EA9592CC1E6}" type="slidenum">
              <a:rPr lang="en-US" altLang="en-US" smtClean="0"/>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27B2FE7A-0B44-C996-FB3D-9725A27E06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91B97A-2D10-C14B-8F09-CBFFF80A4B62}" type="slidenum">
              <a:rPr lang="en-US" altLang="en-US" smtClean="0"/>
              <a:pPr/>
              <a:t>16</a:t>
            </a:fld>
            <a:endParaRPr lang="en-US" altLang="en-US"/>
          </a:p>
        </p:txBody>
      </p:sp>
      <p:sp>
        <p:nvSpPr>
          <p:cNvPr id="40962" name="Rectangle 2">
            <a:extLst>
              <a:ext uri="{FF2B5EF4-FFF2-40B4-BE49-F238E27FC236}">
                <a16:creationId xmlns:a16="http://schemas.microsoft.com/office/drawing/2014/main" id="{25A5C931-BCE9-F263-82C5-C32264EA9ACB}"/>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F1B10C8E-3262-8C4E-A3A1-FB8C238053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pitchFamily="2" charset="0"/>
                <a:ea typeface="ＭＳ Ｐゴシック" panose="020B0600070205080204" pitchFamily="34" charset="-128"/>
              </a:rPr>
              <a:t>There</a:t>
            </a:r>
            <a:r>
              <a:rPr lang="ja-JP" altLang="en-US">
                <a:latin typeface="Times" pitchFamily="2" charset="0"/>
                <a:ea typeface="ＭＳ Ｐゴシック" panose="020B0600070205080204" pitchFamily="34" charset="-128"/>
              </a:rPr>
              <a:t>’</a:t>
            </a:r>
            <a:r>
              <a:rPr lang="en-US" altLang="ja-JP" dirty="0">
                <a:latin typeface="Times" pitchFamily="2" charset="0"/>
                <a:ea typeface="ＭＳ Ｐゴシック" panose="020B0600070205080204" pitchFamily="34" charset="-128"/>
              </a:rPr>
              <a:t>s another way to think about and calculate mutual information as the </a:t>
            </a:r>
            <a:r>
              <a:rPr lang="ja-JP" altLang="en-US">
                <a:latin typeface="Times" pitchFamily="2" charset="0"/>
                <a:ea typeface="ＭＳ Ｐゴシック" panose="020B0600070205080204" pitchFamily="34" charset="-128"/>
              </a:rPr>
              <a:t>‘</a:t>
            </a:r>
            <a:r>
              <a:rPr lang="en-US" altLang="ja-JP" dirty="0">
                <a:latin typeface="Times" pitchFamily="2" charset="0"/>
                <a:ea typeface="ＭＳ Ｐゴシック" panose="020B0600070205080204" pitchFamily="34" charset="-128"/>
              </a:rPr>
              <a:t>difference</a:t>
            </a:r>
            <a:r>
              <a:rPr lang="ja-JP" altLang="en-US">
                <a:latin typeface="Times" pitchFamily="2" charset="0"/>
                <a:ea typeface="ＭＳ Ｐゴシック" panose="020B0600070205080204" pitchFamily="34" charset="-128"/>
              </a:rPr>
              <a:t>’</a:t>
            </a:r>
            <a:r>
              <a:rPr lang="en-US" altLang="ja-JP" dirty="0">
                <a:latin typeface="Times" pitchFamily="2" charset="0"/>
                <a:ea typeface="ＭＳ Ｐゴシック" panose="020B0600070205080204" pitchFamily="34" charset="-128"/>
              </a:rPr>
              <a:t> or </a:t>
            </a:r>
            <a:r>
              <a:rPr lang="ja-JP" altLang="en-US">
                <a:latin typeface="Times" pitchFamily="2" charset="0"/>
                <a:ea typeface="ＭＳ Ｐゴシック" panose="020B0600070205080204" pitchFamily="34" charset="-128"/>
              </a:rPr>
              <a:t>‘</a:t>
            </a:r>
            <a:r>
              <a:rPr lang="en-US" altLang="ja-JP" dirty="0">
                <a:latin typeface="Times" pitchFamily="2" charset="0"/>
                <a:ea typeface="ＭＳ Ｐゴシック" panose="020B0600070205080204" pitchFamily="34" charset="-128"/>
              </a:rPr>
              <a:t>distance</a:t>
            </a:r>
            <a:r>
              <a:rPr lang="ja-JP" altLang="en-US">
                <a:latin typeface="Times" pitchFamily="2" charset="0"/>
                <a:ea typeface="ＭＳ Ｐゴシック" panose="020B0600070205080204" pitchFamily="34" charset="-128"/>
              </a:rPr>
              <a:t>’</a:t>
            </a:r>
            <a:r>
              <a:rPr lang="en-US" altLang="ja-JP" dirty="0">
                <a:latin typeface="Times" pitchFamily="2" charset="0"/>
                <a:ea typeface="ＭＳ Ｐゴシック" panose="020B0600070205080204" pitchFamily="34" charset="-128"/>
              </a:rPr>
              <a:t> between the actual joint distribution and the distribution of the two variables had no information about each other. </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The essence of this equation is a weighted ratio between the two distributions shown at the top. </a:t>
            </a:r>
          </a:p>
          <a:p>
            <a:pPr eaLnBrk="1" hangingPunct="1"/>
            <a:r>
              <a:rPr lang="en-US" altLang="en-US" dirty="0">
                <a:latin typeface="Times" pitchFamily="2" charset="0"/>
                <a:ea typeface="ＭＳ Ｐゴシック" panose="020B0600070205080204" pitchFamily="34" charset="-128"/>
              </a:rPr>
              <a:t>The left joint distribution is what actually happened P[X,Y] (stated P of X and Y). The right distribution is what would have happened had P[X] and P[Y] been the same, but the two signals were completely independent - in other words carried zero information about each other. This is sometimes called the Product Distribution. The two equations for mutual information give the same result.</a:t>
            </a:r>
          </a:p>
          <a:p>
            <a:pPr eaLnBrk="1" hangingPunct="1"/>
            <a:endParaRPr lang="en-US" altLang="en-US" dirty="0">
              <a:latin typeface="Times" pitchFamily="2" charset="0"/>
              <a:ea typeface="ＭＳ Ｐゴシック" panose="020B0600070205080204" pitchFamily="34" charset="-128"/>
            </a:endParaRPr>
          </a:p>
          <a:p>
            <a:pPr eaLnBrk="1" hangingPunct="1"/>
            <a:endParaRPr lang="en-US" altLang="en-US" dirty="0">
              <a:latin typeface="Times" pitchFamily="2"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6733F257-C121-4F71-1BA5-A393CC90FF63}"/>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56293EB1-B6AF-9CDF-D4CC-30CA6E4009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2" charset="0"/>
                <a:ea typeface="ＭＳ Ｐゴシック" panose="020B0600070205080204" pitchFamily="34" charset="-128"/>
              </a:rPr>
              <a:t>[1]  F. Attneave (1954), Some informational aspects of visual perception. Psychol. Rev. 61(3):183–93. </a:t>
            </a:r>
          </a:p>
          <a:p>
            <a:r>
              <a:rPr lang="en-US" altLang="en-US">
                <a:latin typeface="Times" pitchFamily="2" charset="0"/>
                <a:ea typeface="ＭＳ Ｐゴシック" panose="020B0600070205080204" pitchFamily="34" charset="-128"/>
              </a:rPr>
              <a:t>[2]  R. Linsker (1988), Deriving receptive fields using an optimal encoding criterion. IEEE Computer, 21, 105–17. </a:t>
            </a:r>
          </a:p>
          <a:p>
            <a:r>
              <a:rPr lang="en-US" altLang="en-US">
                <a:latin typeface="Times" pitchFamily="2" charset="0"/>
                <a:ea typeface="ＭＳ Ｐゴシック" panose="020B0600070205080204" pitchFamily="34" charset="-128"/>
              </a:rPr>
              <a:t>[3]  R. Linsker, (1989). An application of the principle of maximum information preservation to linear systems. In “Advances in neural information processing systems” 186-194. </a:t>
            </a:r>
          </a:p>
          <a:p>
            <a:r>
              <a:rPr lang="en-US" altLang="en-US">
                <a:latin typeface="Times" pitchFamily="2" charset="0"/>
                <a:ea typeface="ＭＳ Ｐゴシック" panose="020B0600070205080204" pitchFamily="34" charset="-128"/>
              </a:rPr>
              <a:t>[4]  J. H. van Hateren, (1992). A theory of maximizing sensory information. Biological cybernetics, 68(1):23–29. </a:t>
            </a:r>
          </a:p>
          <a:p>
            <a:r>
              <a:rPr lang="en-US" altLang="en-US">
                <a:latin typeface="Times" pitchFamily="2" charset="0"/>
                <a:ea typeface="ＭＳ Ｐゴシック" panose="020B0600070205080204" pitchFamily="34" charset="-128"/>
              </a:rPr>
              <a:t>[5]  H. B. Barlow (1961), Possible principles underlying the transformation of sensory messages. In Sensory Communication, ed. WA Rosenblith, pp. 217–34, Cambridge, MA: MIT Press. </a:t>
            </a:r>
          </a:p>
          <a:p>
            <a:r>
              <a:rPr lang="en-US" altLang="en-US">
                <a:latin typeface="Times" pitchFamily="2" charset="0"/>
                <a:ea typeface="ＭＳ Ｐゴシック" panose="020B0600070205080204" pitchFamily="34" charset="-128"/>
              </a:rPr>
              <a:t>[6]  E. P. Simoncelli, B. A. Olshausen (2001), Natural image statistics and neural representation. Annu. Rev. Neurosci. 24:1193–216 </a:t>
            </a:r>
          </a:p>
          <a:p>
            <a:r>
              <a:rPr lang="en-US" altLang="en-US">
                <a:latin typeface="Times" pitchFamily="2" charset="0"/>
                <a:ea typeface="ＭＳ Ｐゴシック" panose="020B0600070205080204" pitchFamily="34" charset="-128"/>
              </a:rPr>
              <a:t>[7]  H. Barlow (2001) Redundancy reduction revisited. Network: computation in neural systems 12(3): 241–253. </a:t>
            </a:r>
          </a:p>
          <a:p>
            <a:r>
              <a:rPr lang="en-US" altLang="en-US">
                <a:latin typeface="Times" pitchFamily="2" charset="0"/>
                <a:ea typeface="ＭＳ Ｐゴシック" panose="020B0600070205080204" pitchFamily="34" charset="-128"/>
              </a:rPr>
              <a:t>[8]  D. J. Field (1987), Relations between the statistics of natural images and the response properties of cortical cells. J Opt Soc Am A 4: 2379–2394. </a:t>
            </a:r>
          </a:p>
          <a:p>
            <a:r>
              <a:rPr lang="en-US" altLang="en-US">
                <a:latin typeface="Times" pitchFamily="2" charset="0"/>
                <a:ea typeface="ＭＳ Ｐゴシック" panose="020B0600070205080204" pitchFamily="34" charset="-128"/>
              </a:rPr>
              <a:t>[9]  D. Kersten (1987), Predictability and redundancy of natural images. J Opt Soc Am A 4: 2395–2400. </a:t>
            </a:r>
          </a:p>
          <a:p>
            <a:r>
              <a:rPr lang="en-US" altLang="en-US">
                <a:latin typeface="Times" pitchFamily="2" charset="0"/>
                <a:ea typeface="ＭＳ Ｐゴシック" panose="020B0600070205080204" pitchFamily="34" charset="-128"/>
              </a:rPr>
              <a:t>[10] M. V. Srinivasan, S. B. Laughlin, &amp; A. Dubs (1982). Predictive coding: a fresh view of inhibition in the retina. Proc of the Royal Society of London B: Biological Sciences, 216(1205):427–459. </a:t>
            </a:r>
          </a:p>
          <a:p>
            <a:r>
              <a:rPr lang="en-US" altLang="en-US">
                <a:latin typeface="Times" pitchFamily="2" charset="0"/>
                <a:ea typeface="ＭＳ Ｐゴシック" panose="020B0600070205080204" pitchFamily="34" charset="-128"/>
              </a:rPr>
              <a:t>[11] Y. Dan, J. J. Atick, &amp; R. C. Reid, R. C. (1996). Efficient coding of natural scenes in the lateral geniculate nucleus: experimental test of a computational theory. J Neurosci, 16(10):3351-3362. </a:t>
            </a:r>
          </a:p>
          <a:p>
            <a:r>
              <a:rPr lang="en-US" altLang="en-US">
                <a:latin typeface="Times" pitchFamily="2" charset="0"/>
                <a:ea typeface="ＭＳ Ｐゴシック" panose="020B0600070205080204" pitchFamily="34" charset="-128"/>
              </a:rPr>
              <a:t>[12] B. A. Olshausen &amp; D. J. Field (2004), Sparse coding of sensory inputs. Curr. Op. in Neurobio. 14(4):481–487. </a:t>
            </a:r>
          </a:p>
          <a:p>
            <a:r>
              <a:rPr lang="en-US" altLang="en-US">
                <a:latin typeface="Times" pitchFamily="2" charset="0"/>
                <a:ea typeface="ＭＳ Ｐゴシック" panose="020B0600070205080204" pitchFamily="34" charset="-128"/>
              </a:rPr>
              <a:t>[13] A. Hyv ̈arinen, J. Hurri &amp; P. O. Hoyer (2009) Natural Image Statistics; a probabilistic approach to early computational vision. Springer-Verlag. </a:t>
            </a:r>
          </a:p>
          <a:p>
            <a:r>
              <a:rPr lang="en-US" altLang="en-US">
                <a:latin typeface="Times" pitchFamily="2" charset="0"/>
                <a:ea typeface="ＭＳ Ｐゴシック" panose="020B0600070205080204" pitchFamily="34" charset="-128"/>
              </a:rPr>
              <a:t>[14] A. J. Bell, &amp; T. J. Sejnowski, (1995). An information-maximization approach to blind separation and blind deconvolution. Neural computation, 7(6):1129–1159. </a:t>
            </a:r>
          </a:p>
          <a:p>
            <a:r>
              <a:rPr lang="en-US" altLang="en-US">
                <a:latin typeface="Times" pitchFamily="2" charset="0"/>
                <a:ea typeface="ＭＳ Ｐゴシック" panose="020B0600070205080204" pitchFamily="34" charset="-128"/>
              </a:rPr>
              <a:t>[15] A. J. Bell, &amp; T. J. Sejnowski, (1997). The independent components of natural scenes are edge filters. Vision research, 37(23):3327–3338. </a:t>
            </a:r>
          </a:p>
          <a:p>
            <a:r>
              <a:rPr lang="en-US" altLang="en-US">
                <a:latin typeface="Times" pitchFamily="2" charset="0"/>
                <a:ea typeface="ＭＳ Ｐゴシック" panose="020B0600070205080204" pitchFamily="34" charset="-128"/>
              </a:rPr>
              <a:t>[16] B. A. Olshausen &amp; D. J. Field (1996), Emergence of simple-cell receptive field properties by learning a sparse code for natural images. Nature, 381(6583):607–609. </a:t>
            </a:r>
          </a:p>
          <a:p>
            <a:r>
              <a:rPr lang="en-US" altLang="en-US">
                <a:latin typeface="Times" pitchFamily="2" charset="0"/>
                <a:ea typeface="ＭＳ Ｐゴシック" panose="020B0600070205080204" pitchFamily="34" charset="-128"/>
              </a:rPr>
              <a:t>[17] J. H. van Hateren, A. van der Schaaf (1998), Independent component analysis of natural image sequences yields spatio-temporal filters similar to simple cells in primary visual cortex. Proc. R. Soc. London Ser. B, 265:359–66. </a:t>
            </a:r>
          </a:p>
          <a:p>
            <a:r>
              <a:rPr lang="en-US" altLang="en-US">
                <a:latin typeface="Times" pitchFamily="2" charset="0"/>
                <a:ea typeface="ＭＳ Ｐゴシック" panose="020B0600070205080204" pitchFamily="34" charset="-128"/>
              </a:rPr>
              <a:t>[18] E. C. Smith &amp; M. S. Lewicki (2006), Efficient auditory coding. Nature, 439(7079):978–982. </a:t>
            </a:r>
          </a:p>
          <a:p>
            <a:r>
              <a:rPr lang="en-US" altLang="en-US">
                <a:latin typeface="Times" pitchFamily="2" charset="0"/>
                <a:ea typeface="ＭＳ Ｐゴシック" panose="020B0600070205080204" pitchFamily="34" charset="-128"/>
              </a:rPr>
              <a:t>[19] F. E. Theunissen (2003), From synchrony to sparseness. Trends Neurosi, 26:61–64 </a:t>
            </a:r>
          </a:p>
          <a:p>
            <a:r>
              <a:rPr lang="en-US" altLang="en-US">
                <a:latin typeface="Times" pitchFamily="2" charset="0"/>
                <a:ea typeface="ＭＳ Ｐゴシック" panose="020B0600070205080204" pitchFamily="34" charset="-128"/>
              </a:rPr>
              <a:t>[20] R. P. Rao, &amp; D. H. Ballard (1999), Predictive coding in the visual cortex: a functional interpre- tation of some extra-classical receptive-field effects. Nature neuroscience, 2(1):79–87. </a:t>
            </a:r>
          </a:p>
          <a:p>
            <a:r>
              <a:rPr lang="en-US" altLang="en-US">
                <a:latin typeface="Times" pitchFamily="2" charset="0"/>
                <a:ea typeface="ＭＳ Ｐゴシック" panose="020B0600070205080204" pitchFamily="34" charset="-128"/>
              </a:rPr>
              <a:t>[21] M. Boerlin, &amp; S. Deneve (2011), Predictive coding of dynamical variables in balanced spiking networks. PLoS Comput Biol, 7(2), e1001080. </a:t>
            </a:r>
          </a:p>
          <a:p>
            <a:r>
              <a:rPr lang="en-US" altLang="en-US">
                <a:latin typeface="Times" pitchFamily="2" charset="0"/>
                <a:ea typeface="ＭＳ Ｐゴシック" panose="020B0600070205080204" pitchFamily="34" charset="-128"/>
              </a:rPr>
              <a:t>[22] S. Druckmann, T. Hu &amp; D. B. Chklovskii (2017), A mechanistic model of early sensory processing based on subtracting sparse representations. in Advances in Neural Information Processing Systems 25:1979–1987. </a:t>
            </a:r>
          </a:p>
          <a:p>
            <a:r>
              <a:rPr lang="en-US" altLang="en-US">
                <a:latin typeface="Times" pitchFamily="2" charset="0"/>
                <a:ea typeface="ＭＳ Ｐゴシック" panose="020B0600070205080204" pitchFamily="34" charset="-128"/>
              </a:rPr>
              <a:t>[23] J. J. Atick &amp; A. N. Redlich (1992), What does the retina know about natural scenes? Neural Computation, 4(2):196–210. </a:t>
            </a:r>
          </a:p>
          <a:p>
            <a:r>
              <a:rPr lang="en-US" altLang="en-US">
                <a:latin typeface="Times" pitchFamily="2" charset="0"/>
                <a:ea typeface="ＭＳ Ｐゴシック" panose="020B0600070205080204" pitchFamily="34" charset="-128"/>
              </a:rPr>
              <a:t>[24] E. Doi, &amp; M. S. Lewicki (2005), Sparse Coding of Natural Images Using an Overcomplete Set of Limited Capacity Units. Advances in Neural Information Processing Systems 17. </a:t>
            </a:r>
          </a:p>
          <a:p>
            <a:r>
              <a:rPr lang="en-US" altLang="en-US">
                <a:latin typeface="Times" pitchFamily="2" charset="0"/>
                <a:ea typeface="ＭＳ Ｐゴシック" panose="020B0600070205080204" pitchFamily="34" charset="-128"/>
              </a:rPr>
              <a:t>[25] E. Doi, M. S. Lewicki (2014), A simple model of optimal population coding for sensory systems. PLOS Comp. Bio., 10(8):e1003761 </a:t>
            </a:r>
          </a:p>
          <a:p>
            <a:r>
              <a:rPr lang="en-US" altLang="en-US">
                <a:latin typeface="Times" pitchFamily="2" charset="0"/>
                <a:ea typeface="ＭＳ Ｐゴシック" panose="020B0600070205080204" pitchFamily="34" charset="-128"/>
              </a:rPr>
              <a:t>[26] Y. Karklin &amp; E. P. Simoncelli (2011), Efficient coding of natural images with a population of noisy Linear-Nonlinear neurons. Advances in Neural Information Processing Systems 24, pp. 999–1007. </a:t>
            </a:r>
          </a:p>
          <a:p>
            <a:r>
              <a:rPr lang="en-US" altLang="en-US">
                <a:latin typeface="Times" pitchFamily="2" charset="0"/>
                <a:ea typeface="ＭＳ Ｐゴシック" panose="020B0600070205080204" pitchFamily="34" charset="-128"/>
              </a:rPr>
              <a:t>[27] B. A. Brinkman., A. I. Weber, F. Rieke, &amp; E. Shea-Brown (2016), How Do Efficient Coding Strategies Depend on Origins of Noise in Neural Circuits? PLoS Comp Bio, 12(10):e1005150. </a:t>
            </a:r>
          </a:p>
          <a:p>
            <a:r>
              <a:rPr lang="en-US" altLang="en-US">
                <a:latin typeface="Times" pitchFamily="2" charset="0"/>
                <a:ea typeface="ＭＳ Ｐゴシック" panose="020B0600070205080204" pitchFamily="34" charset="-128"/>
              </a:rPr>
              <a:t>[28] G. Tkaˇcik, J. S. Prentice, V. Balasubramanian,&amp; E. Schneidman (2010), Optimal population coding by noisy spiking neurons. Proc. of the National Academy of Sciences, 107(32):14419-24. </a:t>
            </a:r>
          </a:p>
          <a:p>
            <a:r>
              <a:rPr lang="en-US" altLang="en-US">
                <a:latin typeface="Times" pitchFamily="2" charset="0"/>
                <a:ea typeface="ＭＳ Ｐゴシック" panose="020B0600070205080204" pitchFamily="34" charset="-128"/>
              </a:rPr>
              <a:t>[29] N. Brenner, W. Bialek, &amp; R. de R. van Steveninck (2000) Adaptive rescaling maximizes information transmission. Neuron, 26(3):695–702 </a:t>
            </a:r>
          </a:p>
          <a:p>
            <a:r>
              <a:rPr lang="en-US" altLang="en-US">
                <a:latin typeface="Times" pitchFamily="2" charset="0"/>
                <a:ea typeface="ＭＳ Ｐゴシック" panose="020B0600070205080204" pitchFamily="34" charset="-128"/>
              </a:rPr>
              <a:t>[30] A. L. Fairhall, G. D. Lewen, W. Bialek, W., &amp; R. de R. van Steveninck (2001). Efficiency and ambiguity in an adaptive neural code. Nature, 412(6849):787–792 </a:t>
            </a:r>
          </a:p>
          <a:p>
            <a:r>
              <a:rPr lang="en-US" altLang="en-US">
                <a:latin typeface="Times" pitchFamily="2" charset="0"/>
                <a:ea typeface="ＭＳ Ｐゴシック" panose="020B0600070205080204" pitchFamily="34" charset="-128"/>
              </a:rPr>
              <a:t>[31] C.. K.. Machens, T. Gollisch, O. Kolesnikova, &amp; A. V. M. Herz (2005), Testing the efficiency of sensory coding with optimal stimulus ensembles. Neuron, 47(3):447–456. </a:t>
            </a:r>
          </a:p>
          <a:p>
            <a:r>
              <a:rPr lang="en-US" altLang="en-US">
                <a:latin typeface="Times" pitchFamily="2" charset="0"/>
                <a:ea typeface="ＭＳ Ｐゴシック" panose="020B0600070205080204" pitchFamily="34" charset="-128"/>
              </a:rPr>
              <a:t>[33] W. Bialek, R. De Ruyter Van Steveninck, &amp; N. Tishby (2006), Efficient representation as a design principle for neural coding and computation. IEEE International Symposium on Information Theory, pp. 659–663. </a:t>
            </a:r>
          </a:p>
          <a:p>
            <a:r>
              <a:rPr lang="en-US" altLang="en-US">
                <a:latin typeface="Times" pitchFamily="2" charset="0"/>
                <a:ea typeface="ＭＳ Ｐゴシック" panose="020B0600070205080204" pitchFamily="34" charset="-128"/>
              </a:rPr>
              <a:t>[34] J. Salisbury &amp; S. Palmer (2016), Optimal prediction in the retina and natural motion statistics. Journal of Statistical Physics, 162(5):1309–1323. </a:t>
            </a:r>
          </a:p>
          <a:p>
            <a:r>
              <a:rPr lang="en-US" altLang="en-US">
                <a:latin typeface="Times" pitchFamily="2" charset="0"/>
                <a:ea typeface="ＭＳ Ｐゴシック" panose="020B0600070205080204" pitchFamily="34" charset="-128"/>
              </a:rPr>
              <a:t>[35] S. E. Palmer, O. Marre, M. J. Berry II, &amp; W. Bialek (2015), Predictive information in a sensory population. Proc Natl Acad Sci USA, 112(22):6908–6913. </a:t>
            </a:r>
          </a:p>
          <a:p>
            <a:r>
              <a:rPr lang="en-US" altLang="en-US">
                <a:latin typeface="Times" pitchFamily="2" charset="0"/>
                <a:ea typeface="ＭＳ Ｐゴシック" panose="020B0600070205080204" pitchFamily="34" charset="-128"/>
              </a:rPr>
              <a:t>[36] L. Buesing &amp; W. Maass (2010), A spiking neuron as information bottleneck. Neural Comp., 22(8):1961–1992.. </a:t>
            </a:r>
          </a:p>
          <a:p>
            <a:r>
              <a:rPr lang="en-US" altLang="en-US">
                <a:latin typeface="Times" pitchFamily="2" charset="0"/>
                <a:ea typeface="ＭＳ Ｐゴシック" panose="020B0600070205080204" pitchFamily="34" charset="-128"/>
              </a:rPr>
              <a:t>[37] F. Creutzig &amp; H. Sprekeler (2008), Predictive coding and the slowness principle: An information- theoretic approach. Neural Comp, 20:1026–1041. </a:t>
            </a:r>
          </a:p>
          <a:p>
            <a:r>
              <a:rPr lang="en-US" altLang="en-US">
                <a:latin typeface="Times" pitchFamily="2" charset="0"/>
                <a:ea typeface="ＭＳ Ｐゴシック" panose="020B0600070205080204" pitchFamily="34" charset="-128"/>
              </a:rPr>
              <a:t>[38] P. Berkes &amp; L. Wiskott (2005), Slow feature analysis yields a rich repertoire of complex cell properties. J. Vis. 5(6). </a:t>
            </a:r>
          </a:p>
          <a:p>
            <a:r>
              <a:rPr lang="en-US" altLang="en-US">
                <a:latin typeface="Times" pitchFamily="2" charset="0"/>
                <a:ea typeface="ＭＳ Ｐゴシック" panose="020B0600070205080204" pitchFamily="34" charset="-128"/>
              </a:rPr>
              <a:t>[39] J. P. Lies, R. M. Hafner, &amp; M. Bethge, (2014), Slowness and sparseness have diverging effects on complex cell learning. PLoS Comp Bio, 10(3):e1003468. </a:t>
            </a:r>
          </a:p>
          <a:p>
            <a:r>
              <a:rPr lang="en-US" altLang="en-US">
                <a:latin typeface="Times" pitchFamily="2" charset="0"/>
                <a:ea typeface="ＭＳ Ｐゴシック" panose="020B0600070205080204" pitchFamily="34" charset="-128"/>
              </a:rPr>
              <a:t>[40] N. Tishby, F. C. Pereira, &amp; W. Bialek (1999), The information bottleneck method. Proc. of the 37th Annual Allerton Conference on Communication, Control and Computing, pp. 368–377. </a:t>
            </a:r>
          </a:p>
          <a:p>
            <a:r>
              <a:rPr lang="en-US" altLang="en-US">
                <a:latin typeface="Times" pitchFamily="2" charset="0"/>
                <a:ea typeface="ＭＳ Ｐゴシック" panose="020B0600070205080204" pitchFamily="34" charset="-128"/>
              </a:rPr>
              <a:t>[41] M. Chalk, O. Marre, &amp; G. Tkaˇcik (2016), Relevant sparse codes with variational information bottleneck. Advances in Neural Information Processing Systems, 1957–1965 </a:t>
            </a:r>
          </a:p>
          <a:p>
            <a:endParaRPr lang="en-US" altLang="en-US">
              <a:latin typeface="Times" pitchFamily="2" charset="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C0C9143C-6384-348E-0197-597DA52F40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6FE537D-3261-5E4B-89B4-F32265008F7F}" type="slidenum">
              <a:rPr lang="en-US" altLang="en-US" smtClean="0">
                <a:latin typeface="Times" pitchFamily="2" charset="0"/>
              </a:rPr>
              <a:pPr/>
              <a:t>17</a:t>
            </a:fld>
            <a:endParaRPr lang="en-US" altLang="en-US">
              <a:latin typeface="Times" pitchFamily="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E1539C4F-9B7B-B1F6-F2AF-8F3C281002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F3A6856-FEEF-164F-9750-6A0F49773CB1}" type="slidenum">
              <a:rPr lang="en-US" altLang="en-US" smtClean="0">
                <a:latin typeface="Times" pitchFamily="2" charset="0"/>
              </a:rPr>
              <a:pPr/>
              <a:t>18</a:t>
            </a:fld>
            <a:endParaRPr lang="en-US" altLang="en-US">
              <a:latin typeface="Times" pitchFamily="2" charset="0"/>
            </a:endParaRPr>
          </a:p>
        </p:txBody>
      </p:sp>
      <p:sp>
        <p:nvSpPr>
          <p:cNvPr id="45058" name="Rectangle 2">
            <a:extLst>
              <a:ext uri="{FF2B5EF4-FFF2-40B4-BE49-F238E27FC236}">
                <a16:creationId xmlns:a16="http://schemas.microsoft.com/office/drawing/2014/main" id="{2B9327CA-668A-0590-E296-0D4A64C0F19A}"/>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8F0BE9EA-14CA-7A0D-F573-CBAC85A825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ea typeface="ＭＳ Ｐゴシック" panose="020B0600070205080204" pitchFamily="34" charset="-128"/>
              </a:rPr>
              <a:t>Simon Laughlin proposed a simple theory of how a cell should match its response curve to a distribution of intensities. The upper left graph shows a hypothetical probability distribution of light intensities. The response curve that transmits the most information about particular sampled intensities is shown below. It looks like the integral of the intensity distribution.</a:t>
            </a:r>
          </a:p>
          <a:p>
            <a:pPr eaLnBrk="1" hangingPunct="1"/>
            <a:r>
              <a:rPr lang="en-US" altLang="en-US">
                <a:latin typeface="Times" pitchFamily="2" charset="0"/>
                <a:ea typeface="ＭＳ Ｐゴシック" panose="020B0600070205080204" pitchFamily="34" charset="-128"/>
              </a:rPr>
              <a:t>At right shows the actual response curve for a fly neuron responding to changes in intensity. The  x-axis indicates the change in intensity divided by the mean intensity (delta I / I) or the contrast. The dots show a measured response curve of an adapted fly neuron, and the smooth curve is the integral of the intensity distribution used to adapt the photoreceptor.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9DB68A5D-E6CF-DBBF-0ACA-234C0EA5F8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6522E92-8F68-FB47-A418-A876FE2F9C30}" type="slidenum">
              <a:rPr lang="en-US" altLang="en-US" smtClean="0">
                <a:latin typeface="Times" pitchFamily="2" charset="0"/>
              </a:rPr>
              <a:pPr/>
              <a:t>19</a:t>
            </a:fld>
            <a:endParaRPr lang="en-US" altLang="en-US">
              <a:latin typeface="Times" pitchFamily="2" charset="0"/>
            </a:endParaRPr>
          </a:p>
        </p:txBody>
      </p:sp>
      <p:sp>
        <p:nvSpPr>
          <p:cNvPr id="47106" name="Rectangle 2">
            <a:extLst>
              <a:ext uri="{FF2B5EF4-FFF2-40B4-BE49-F238E27FC236}">
                <a16:creationId xmlns:a16="http://schemas.microsoft.com/office/drawing/2014/main" id="{76E1EA22-6F70-F194-60C8-7A5FBF1237AB}"/>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4CE7B06D-7ECB-F844-162F-12736CA428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ea typeface="ＭＳ Ｐゴシック" panose="020B0600070205080204" pitchFamily="34" charset="-128"/>
              </a:rPr>
              <a:t>These curves show flash responses at different background luminances. The responses are normalized to show the response </a:t>
            </a:r>
            <a:r>
              <a:rPr lang="en-US" altLang="en-US" i="1">
                <a:latin typeface="Times" pitchFamily="2" charset="0"/>
                <a:ea typeface="ＭＳ Ｐゴシック" panose="020B0600070205080204" pitchFamily="34" charset="-128"/>
              </a:rPr>
              <a:t>per photon absorbed. </a:t>
            </a:r>
            <a:r>
              <a:rPr lang="en-US" altLang="en-US">
                <a:latin typeface="Times" pitchFamily="2" charset="0"/>
                <a:ea typeface="ＭＳ Ｐゴシック" panose="020B0600070205080204" pitchFamily="34" charset="-128"/>
              </a:rPr>
              <a:t>The three graphs have a different y-scale. The numbers next to the curves show the log of the background intensity. So the brightest background is 6.35, which has the smallest response *per photon*. In other words, sensitivity is less at brighter backgrounds.</a:t>
            </a:r>
          </a:p>
          <a:p>
            <a:pPr eaLnBrk="1" hangingPunct="1"/>
            <a:r>
              <a:rPr lang="en-US" altLang="en-US">
                <a:latin typeface="Times" pitchFamily="2" charset="0"/>
                <a:ea typeface="ＭＳ Ｐゴシック" panose="020B0600070205080204" pitchFamily="34" charset="-128"/>
              </a:rPr>
              <a:t>But also notice that at brighter backgrounds, the response is faster and more biphasic.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4018B055-0979-18E5-1127-14A90D516C3A}"/>
              </a:ext>
            </a:extLst>
          </p:cNvPr>
          <p:cNvSpPr>
            <a:spLocks noGrp="1" noRot="1" noChangeAspect="1" noChangeArrowheads="1" noTextEdit="1"/>
          </p:cNvSpPr>
          <p:nvPr>
            <p:ph type="sldImg"/>
          </p:nvPr>
        </p:nvSpPr>
        <p:spPr>
          <a:ln/>
        </p:spPr>
      </p:sp>
      <p:sp>
        <p:nvSpPr>
          <p:cNvPr id="49154" name="Notes Placeholder 2">
            <a:extLst>
              <a:ext uri="{FF2B5EF4-FFF2-40B4-BE49-F238E27FC236}">
                <a16:creationId xmlns:a16="http://schemas.microsoft.com/office/drawing/2014/main" id="{7B09ABAA-0633-49F6-0B63-0F68247DA8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2" charset="0"/>
                <a:ea typeface="ＭＳ Ｐゴシック" panose="020B0600070205080204" pitchFamily="34" charset="-128"/>
              </a:rPr>
              <a:t>How to think quantitatively about the noise? A common model of variability is the Poisson distribution, which occurs when events occur at an average rate, and with an independent probability during each time interval. i.e. one event doesn’t influence the occurrence of another. Photon arrival is described by a Poisson distribution. </a:t>
            </a:r>
          </a:p>
          <a:p>
            <a:r>
              <a:rPr lang="en-US" altLang="en-US">
                <a:latin typeface="Times" pitchFamily="2" charset="0"/>
                <a:ea typeface="ＭＳ Ｐゴシック" panose="020B0600070205080204" pitchFamily="34" charset="-128"/>
              </a:rPr>
              <a:t>In a Poisson distribution, if there are n events occurring on average, the variance is also n, and the standard deviation is the square root of n.</a:t>
            </a:r>
          </a:p>
          <a:p>
            <a:endParaRPr lang="en-US" altLang="en-US">
              <a:latin typeface="Times" pitchFamily="2" charset="0"/>
              <a:ea typeface="ＭＳ Ｐゴシック" panose="020B0600070205080204" pitchFamily="34" charset="-128"/>
            </a:endParaRPr>
          </a:p>
          <a:p>
            <a:r>
              <a:rPr lang="en-US" altLang="en-US">
                <a:latin typeface="Times" pitchFamily="2" charset="0"/>
                <a:ea typeface="ＭＳ Ｐゴシック" panose="020B0600070205080204" pitchFamily="34" charset="-128"/>
              </a:rPr>
              <a:t>For example, if a cell whose spiking following a Poisson distribution fires on average at four spikes per second, then the standard deviation is 2 spikes per second. But a cell that fires at 400 Hz has a standard deviation of only 20 spikes per second. So there are significant gains when a signal is carried by many independent elements such as channels or vesicles. But there is diminishing returns, because the variability only decreases by the square root of n.</a:t>
            </a:r>
          </a:p>
          <a:p>
            <a:endParaRPr lang="en-US" altLang="en-US">
              <a:latin typeface="Times" pitchFamily="2" charset="0"/>
              <a:ea typeface="ＭＳ Ｐゴシック" panose="020B0600070205080204" pitchFamily="34" charset="-128"/>
            </a:endParaRPr>
          </a:p>
          <a:p>
            <a:r>
              <a:rPr lang="en-US" altLang="en-US">
                <a:latin typeface="Times" pitchFamily="2" charset="0"/>
                <a:ea typeface="ＭＳ Ｐゴシック" panose="020B0600070205080204" pitchFamily="34" charset="-128"/>
              </a:rPr>
              <a:t>Not all variability is Poisson. Some are more Gaussian, some are more complicated because events are not independent. For example, because of the refractory period, if a cell fires a spike, its spiking probability changes for some short interval, in contrast to the Poisson distribution. A cell may have Poisson-like spiking at intervals longer than the refractory period.</a:t>
            </a:r>
          </a:p>
          <a:p>
            <a:endParaRPr lang="en-US" altLang="en-US">
              <a:latin typeface="Times" pitchFamily="2" charset="0"/>
              <a:ea typeface="ＭＳ Ｐゴシック" panose="020B0600070205080204" pitchFamily="34" charset="-128"/>
            </a:endParaRPr>
          </a:p>
          <a:p>
            <a:endParaRPr lang="en-US" altLang="en-US">
              <a:latin typeface="Times" pitchFamily="2" charset="0"/>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28921AD6-A09C-930A-F827-2218E795902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5C9CF3E-530F-1C48-AB5C-CF716EC9EE30}" type="slidenum">
              <a:rPr lang="en-US" altLang="en-US" smtClean="0">
                <a:latin typeface="Times" pitchFamily="2" charset="0"/>
              </a:rPr>
              <a:pPr/>
              <a:t>20</a:t>
            </a:fld>
            <a:endParaRPr lang="en-US" altLang="en-US">
              <a:latin typeface="Times" pitchFamily="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5D6FA56E-BFB9-557C-C4C4-DFC1144CD1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51067D-0118-CA41-94FA-2034E6C17D93}" type="slidenum">
              <a:rPr lang="en-US" altLang="en-US" smtClean="0">
                <a:latin typeface="Times" pitchFamily="2" charset="0"/>
              </a:rPr>
              <a:pPr/>
              <a:t>21</a:t>
            </a:fld>
            <a:endParaRPr lang="en-US" altLang="en-US">
              <a:latin typeface="Times" pitchFamily="2" charset="0"/>
            </a:endParaRPr>
          </a:p>
        </p:txBody>
      </p:sp>
      <p:sp>
        <p:nvSpPr>
          <p:cNvPr id="51202" name="Rectangle 2">
            <a:extLst>
              <a:ext uri="{FF2B5EF4-FFF2-40B4-BE49-F238E27FC236}">
                <a16:creationId xmlns:a16="http://schemas.microsoft.com/office/drawing/2014/main" id="{239311AD-FC7E-C195-C7B3-75411B72E7D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F68DAC5F-5493-E097-17B6-2E0A025EE6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ea typeface="ＭＳ Ｐゴシック" panose="020B0600070205080204" pitchFamily="34" charset="-128"/>
              </a:rPr>
              <a:t>Examples of photons (or another signal) arriving with a Poisson distribution. The signal is a flashing square wave. At the dimmest light intensities, it is very hard to see the step changes because the noise is so great.</a:t>
            </a:r>
          </a:p>
          <a:p>
            <a:pPr eaLnBrk="1" hangingPunct="1"/>
            <a:r>
              <a:rPr lang="en-US" altLang="en-US">
                <a:latin typeface="Times" pitchFamily="2" charset="0"/>
                <a:ea typeface="ＭＳ Ｐゴシック" panose="020B0600070205080204" pitchFamily="34" charset="-128"/>
              </a:rPr>
              <a:t>Although it is not shown here explicitly, you can see that you can get more temporal information at a higher intensity - I.e. you can see the exact position of the step at a rate of 1000 per time bin (bottom row), but at a rate of 1, it is very hard to tell where the step starts and stops. </a:t>
            </a:r>
          </a:p>
          <a:p>
            <a:pPr eaLnBrk="1" hangingPunct="1"/>
            <a:r>
              <a:rPr lang="en-US" altLang="en-US">
                <a:latin typeface="Times" pitchFamily="2" charset="0"/>
                <a:ea typeface="ＭＳ Ｐゴシック" panose="020B0600070205080204" pitchFamily="34" charset="-128"/>
              </a:rPr>
              <a:t>Thus the statistics of photons naturally limit the temporal bandwidth at different light levels.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D19B3D9-2B9C-3A4B-8C6C-634E60FC08CC}" type="slidenum">
              <a:rPr lang="en-US" altLang="en-US" smtClean="0"/>
              <a:pPr>
                <a:defRPr/>
              </a:pPr>
              <a:t>24</a:t>
            </a:fld>
            <a:endParaRPr lang="en-US" altLang="en-US"/>
          </a:p>
        </p:txBody>
      </p:sp>
    </p:spTree>
    <p:extLst>
      <p:ext uri="{BB962C8B-B14F-4D97-AF65-F5344CB8AC3E}">
        <p14:creationId xmlns:p14="http://schemas.microsoft.com/office/powerpoint/2010/main" val="65187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363FC250-3BA0-DC0D-94ED-FF72E11BB1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68C0B11-381C-B74D-BBF5-4F6D68C8BB5B}" type="slidenum">
              <a:rPr lang="en-US" altLang="en-US" smtClean="0">
                <a:latin typeface="Times" pitchFamily="2" charset="0"/>
              </a:rPr>
              <a:pPr/>
              <a:t>25</a:t>
            </a:fld>
            <a:endParaRPr lang="en-US" altLang="en-US">
              <a:latin typeface="Times" pitchFamily="2" charset="0"/>
            </a:endParaRPr>
          </a:p>
        </p:txBody>
      </p:sp>
      <p:sp>
        <p:nvSpPr>
          <p:cNvPr id="54274" name="Rectangle 2">
            <a:extLst>
              <a:ext uri="{FF2B5EF4-FFF2-40B4-BE49-F238E27FC236}">
                <a16:creationId xmlns:a16="http://schemas.microsoft.com/office/drawing/2014/main" id="{72D44853-F3EE-21BC-9080-11F0A130D157}"/>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DBE7307C-A37B-AE64-BEAD-B9478E1CA4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ea typeface="ＭＳ Ｐゴシック" panose="020B0600070205080204" pitchFamily="34" charset="-128"/>
              </a:rPr>
              <a:t>Very interesting work by Hans van Hateren has attempted to derive a number of response properties of the early visual system directly from the statistics of natural scenes. </a:t>
            </a:r>
          </a:p>
          <a:p>
            <a:pPr eaLnBrk="1" hangingPunct="1"/>
            <a:endParaRPr lang="en-US" altLang="en-US">
              <a:latin typeface="Times" pitchFamily="2" charset="0"/>
              <a:ea typeface="ＭＳ Ｐゴシック" panose="020B0600070205080204" pitchFamily="34" charset="-128"/>
            </a:endParaRPr>
          </a:p>
          <a:p>
            <a:pPr eaLnBrk="1" hangingPunct="1"/>
            <a:r>
              <a:rPr lang="en-US" altLang="en-US">
                <a:latin typeface="Times" pitchFamily="2" charset="0"/>
                <a:ea typeface="ＭＳ Ｐゴシック" panose="020B0600070205080204" pitchFamily="34" charset="-128"/>
              </a:rPr>
              <a:t>In the model at left, a system receives an image that has noise it in, mainly due to photons (1st added noise). Then, a </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neural filter</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 transforms the input. What this neural filter really means is a temporal and spatial receptive field. Then afterwards a source of intrinsic noise is added (2nd </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channel noise</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 which might be variability is spiking or in vesicle release, or many other mechanisms. </a:t>
            </a:r>
          </a:p>
          <a:p>
            <a:pPr eaLnBrk="1" hangingPunct="1"/>
            <a:endParaRPr lang="en-US" altLang="en-US">
              <a:latin typeface="Times" pitchFamily="2" charset="0"/>
              <a:ea typeface="ＭＳ Ｐゴシック" panose="020B0600070205080204" pitchFamily="34" charset="-128"/>
            </a:endParaRPr>
          </a:p>
          <a:p>
            <a:pPr eaLnBrk="1" hangingPunct="1"/>
            <a:r>
              <a:rPr lang="en-US" altLang="en-US">
                <a:latin typeface="Times" pitchFamily="2" charset="0"/>
                <a:ea typeface="ＭＳ Ｐゴシック" panose="020B0600070205080204" pitchFamily="34" charset="-128"/>
              </a:rPr>
              <a:t>The effect of this 2nd added noise is that no matter what happens, there is a maximum signal to noise ratio (SNR) that the channel (cell) can have, and it can</a:t>
            </a:r>
            <a:r>
              <a:rPr lang="ja-JP" altLang="en-US">
                <a:latin typeface="Times" pitchFamily="2" charset="0"/>
                <a:ea typeface="ＭＳ Ｐゴシック" panose="020B0600070205080204" pitchFamily="34" charset="-128"/>
              </a:rPr>
              <a:t>’</a:t>
            </a:r>
            <a:r>
              <a:rPr lang="en-US" altLang="ja-JP">
                <a:latin typeface="Times" pitchFamily="2" charset="0"/>
                <a:ea typeface="ＭＳ Ｐゴシック" panose="020B0600070205080204" pitchFamily="34" charset="-128"/>
              </a:rPr>
              <a:t>t do any better than this. So if the light intensity is very bright (high SNR), and the first noise has a small effect, the 2nd noise will be limiting. But if the light intensity is dim (low SNR) the first noise will be limiting.</a:t>
            </a:r>
          </a:p>
          <a:p>
            <a:pPr eaLnBrk="1" hangingPunct="1"/>
            <a:r>
              <a:rPr lang="en-US" altLang="en-US">
                <a:latin typeface="Times" pitchFamily="2" charset="0"/>
                <a:ea typeface="ＭＳ Ｐゴシック" panose="020B0600070205080204" pitchFamily="34" charset="-128"/>
              </a:rPr>
              <a:t>The graph at right shows the switch between these two regimes, and gives a equation to describe this change in regimes. The square root of I (light intensity) in the denominator is the photon Poisson noise.</a:t>
            </a:r>
          </a:p>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AF4D1BEB-29F8-32F2-0D0F-F70C192B2D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B046E43-6121-0B44-93C1-C28FBF26CB29}" type="slidenum">
              <a:rPr lang="en-US" altLang="en-US" smtClean="0">
                <a:latin typeface="Times" pitchFamily="2" charset="0"/>
              </a:rPr>
              <a:pPr/>
              <a:t>26</a:t>
            </a:fld>
            <a:endParaRPr lang="en-US" altLang="en-US">
              <a:latin typeface="Times" pitchFamily="2" charset="0"/>
            </a:endParaRPr>
          </a:p>
        </p:txBody>
      </p:sp>
      <p:sp>
        <p:nvSpPr>
          <p:cNvPr id="56322" name="Rectangle 2">
            <a:extLst>
              <a:ext uri="{FF2B5EF4-FFF2-40B4-BE49-F238E27FC236}">
                <a16:creationId xmlns:a16="http://schemas.microsoft.com/office/drawing/2014/main" id="{D2545BB1-0295-9943-F2FE-88F09422C4CE}"/>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F087462D-EE68-C9EC-49CE-E1794F31F4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ea typeface="ＭＳ Ｐゴシック" panose="020B0600070205080204" pitchFamily="34" charset="-128"/>
              </a:rPr>
              <a:t>The ~ (there are also other notations) indicates Fourier transform, which transforms a signal that has a different amplitude at each time point into a sum of sinusoids that has different amplitude and phase for each frequency sinusoid.  To find the amplitude at each frequency in the response, take the amplitude of that frequency in the stimulus, and multiply it by that frequency in the filter. The convolution theorem implies that to compute a convolution of two functions like f() and g(), you can first take the Fourier transforms of f() and g(), multiply the result for each </a:t>
            </a:r>
            <a:r>
              <a:rPr lang="en-US" altLang="en-US">
                <a:latin typeface="Times" pitchFamily="2" charset="0"/>
                <a:ea typeface="ＭＳ Ｐゴシック" panose="020B0600070205080204" pitchFamily="34" charset="-128"/>
                <a:sym typeface="Symbol" pitchFamily="2" charset="2"/>
              </a:rPr>
              <a:t>ω</a:t>
            </a:r>
            <a:r>
              <a:rPr lang="en-US" altLang="en-US">
                <a:latin typeface="Times" pitchFamily="2" charset="0"/>
                <a:ea typeface="ＭＳ Ｐゴシック" panose="020B0600070205080204" pitchFamily="34" charset="-128"/>
              </a:rPr>
              <a:t> of f(</a:t>
            </a:r>
            <a:r>
              <a:rPr lang="en-US" altLang="en-US">
                <a:latin typeface="Times" pitchFamily="2" charset="0"/>
                <a:ea typeface="ＭＳ Ｐゴシック" panose="020B0600070205080204" pitchFamily="34" charset="-128"/>
                <a:sym typeface="Symbol" pitchFamily="2" charset="2"/>
              </a:rPr>
              <a:t>ω</a:t>
            </a:r>
            <a:r>
              <a:rPr lang="en-US" altLang="en-US">
                <a:latin typeface="Times" pitchFamily="2" charset="0"/>
                <a:ea typeface="ＭＳ Ｐゴシック" panose="020B0600070205080204" pitchFamily="34" charset="-128"/>
              </a:rPr>
              <a:t>) and </a:t>
            </a:r>
            <a:r>
              <a:rPr lang="en-US" altLang="en-US">
                <a:latin typeface="Times" pitchFamily="2" charset="0"/>
                <a:ea typeface="ＭＳ Ｐゴシック" panose="020B0600070205080204" pitchFamily="34" charset="-128"/>
                <a:sym typeface="Symbol" pitchFamily="2" charset="2"/>
              </a:rPr>
              <a:t>g(ω), then take the inverse Fourier transform of the result. For these purposes, you don</a:t>
            </a:r>
            <a:r>
              <a:rPr lang="ja-JP" altLang="en-US">
                <a:latin typeface="Times" pitchFamily="2" charset="0"/>
                <a:ea typeface="ＭＳ Ｐゴシック" panose="020B0600070205080204" pitchFamily="34" charset="-128"/>
                <a:sym typeface="Symbol" pitchFamily="2" charset="2"/>
              </a:rPr>
              <a:t>’</a:t>
            </a:r>
            <a:r>
              <a:rPr lang="en-US" altLang="ja-JP">
                <a:latin typeface="Times" pitchFamily="2" charset="0"/>
                <a:ea typeface="ＭＳ Ｐゴシック" panose="020B0600070205080204" pitchFamily="34" charset="-128"/>
                <a:sym typeface="Symbol" pitchFamily="2" charset="2"/>
              </a:rPr>
              <a:t>t need to know how to compute a Fourier transform, just what it means, and that there is an inverse.</a:t>
            </a:r>
            <a:endParaRPr lang="en-US" altLang="en-US">
              <a:latin typeface="Times" pitchFamily="2" charset="0"/>
              <a:ea typeface="ＭＳ Ｐゴシック" panose="020B0600070205080204" pitchFamily="34" charset="-128"/>
              <a:sym typeface="Symbol" pitchFamily="2" charset="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37F5E459-552B-42DF-F1B4-821A69095F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B7E14E-A12D-5040-8C95-590E4CA8BC1C}" type="slidenum">
              <a:rPr lang="en-US" altLang="en-US" smtClean="0">
                <a:latin typeface="Times" pitchFamily="2" charset="0"/>
              </a:rPr>
              <a:pPr/>
              <a:t>7</a:t>
            </a:fld>
            <a:endParaRPr lang="en-US" altLang="en-US">
              <a:latin typeface="Times" pitchFamily="2" charset="0"/>
            </a:endParaRPr>
          </a:p>
        </p:txBody>
      </p:sp>
      <p:sp>
        <p:nvSpPr>
          <p:cNvPr id="22530" name="Rectangle 2">
            <a:extLst>
              <a:ext uri="{FF2B5EF4-FFF2-40B4-BE49-F238E27FC236}">
                <a16:creationId xmlns:a16="http://schemas.microsoft.com/office/drawing/2014/main" id="{DE2F7521-7FF5-2D88-52CC-651E541B8D36}"/>
              </a:ext>
            </a:extLst>
          </p:cNvPr>
          <p:cNvSpPr>
            <a:spLocks noGrp="1" noRot="1" noChangeAspect="1" noChangeArrowheads="1" noTextEdit="1"/>
          </p:cNvSpPr>
          <p:nvPr>
            <p:ph type="sldImg"/>
          </p:nvPr>
        </p:nvSpPr>
        <p:spPr>
          <a:solidFill>
            <a:srgbClr val="FFFFFF"/>
          </a:solidFill>
          <a:ln/>
        </p:spPr>
      </p:sp>
      <p:sp>
        <p:nvSpPr>
          <p:cNvPr id="22531" name="Rectangle 3">
            <a:extLst>
              <a:ext uri="{FF2B5EF4-FFF2-40B4-BE49-F238E27FC236}">
                <a16:creationId xmlns:a16="http://schemas.microsoft.com/office/drawing/2014/main" id="{6F6258B7-24FB-77A3-4696-1E50054794B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C4AAF72B-00BA-89A6-82FF-12C24D5CC68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4F7A3E2-AA88-6B5D-3CC4-FEEDE0536A8C}"/>
              </a:ext>
            </a:extLst>
          </p:cNvPr>
          <p:cNvSpPr>
            <a:spLocks noGrp="1"/>
          </p:cNvSpPr>
          <p:nvPr>
            <p:ph type="body" idx="1"/>
          </p:nvPr>
        </p:nvSpPr>
        <p:spPr/>
        <p:txBody>
          <a:bodyPr>
            <a:normAutofit fontScale="92500"/>
          </a:bodyPr>
          <a:lstStyle/>
          <a:p>
            <a:pPr>
              <a:lnSpc>
                <a:spcPct val="90000"/>
              </a:lnSpc>
              <a:defRPr/>
            </a:pPr>
            <a:r>
              <a:rPr lang="en-US" altLang="en-US" sz="1000" dirty="0">
                <a:latin typeface="Times" pitchFamily="2" charset="0"/>
                <a:ea typeface="ＭＳ Ｐゴシック" panose="020B0600070205080204" pitchFamily="34" charset="-128"/>
              </a:rPr>
              <a:t>These diagrams show the concepts of optimal filtering discussed in the Van </a:t>
            </a:r>
            <a:r>
              <a:rPr lang="en-US" altLang="en-US" sz="1000" dirty="0" err="1">
                <a:latin typeface="Times" pitchFamily="2" charset="0"/>
                <a:ea typeface="ＭＳ Ｐゴシック" panose="020B0600070205080204" pitchFamily="34" charset="-128"/>
              </a:rPr>
              <a:t>Hateren</a:t>
            </a:r>
            <a:r>
              <a:rPr lang="en-US" altLang="en-US" sz="1000" dirty="0">
                <a:latin typeface="Times" pitchFamily="2" charset="0"/>
                <a:ea typeface="ＭＳ Ｐゴシック" panose="020B0600070205080204" pitchFamily="34" charset="-128"/>
              </a:rPr>
              <a:t> paper. An efficient system will use all</a:t>
            </a:r>
          </a:p>
          <a:p>
            <a:pPr>
              <a:lnSpc>
                <a:spcPct val="90000"/>
              </a:lnSpc>
              <a:defRPr/>
            </a:pPr>
            <a:r>
              <a:rPr lang="en-US" altLang="en-US" sz="1000" dirty="0">
                <a:latin typeface="Times" pitchFamily="2" charset="0"/>
                <a:ea typeface="ＭＳ Ｐゴシック" panose="020B0600070205080204" pitchFamily="34" charset="-128"/>
              </a:rPr>
              <a:t>Symbols with equal frequency. Remember the entropy diagram of the coin that had a peak in the middle. Entropy had a peak</a:t>
            </a:r>
          </a:p>
          <a:p>
            <a:pPr>
              <a:lnSpc>
                <a:spcPct val="90000"/>
              </a:lnSpc>
              <a:defRPr/>
            </a:pPr>
            <a:r>
              <a:rPr lang="en-US" altLang="en-US" sz="1000" dirty="0">
                <a:latin typeface="Times" pitchFamily="2" charset="0"/>
                <a:ea typeface="ＭＳ Ｐゴシック" panose="020B0600070205080204" pitchFamily="34" charset="-128"/>
              </a:rPr>
              <a:t>When heads and tails at equal probability. This meant that the amount of information that such a signal could convey had a  peak when the two</a:t>
            </a:r>
          </a:p>
          <a:p>
            <a:pPr>
              <a:lnSpc>
                <a:spcPct val="90000"/>
              </a:lnSpc>
              <a:defRPr/>
            </a:pPr>
            <a:r>
              <a:rPr lang="en-US" altLang="en-US" sz="1000" dirty="0">
                <a:latin typeface="Times" pitchFamily="2" charset="0"/>
                <a:ea typeface="ＭＳ Ｐゴシック" panose="020B0600070205080204" pitchFamily="34" charset="-128"/>
              </a:rPr>
              <a:t>Symbols had equal probability.</a:t>
            </a:r>
          </a:p>
          <a:p>
            <a:pPr>
              <a:lnSpc>
                <a:spcPct val="90000"/>
              </a:lnSpc>
              <a:defRPr/>
            </a:pPr>
            <a:endParaRPr lang="en-US" altLang="en-US" sz="1000" dirty="0">
              <a:latin typeface="Times" pitchFamily="2" charset="0"/>
              <a:ea typeface="ＭＳ Ｐゴシック" panose="020B0600070205080204" pitchFamily="34" charset="-128"/>
            </a:endParaRPr>
          </a:p>
          <a:p>
            <a:pPr>
              <a:lnSpc>
                <a:spcPct val="90000"/>
              </a:lnSpc>
              <a:defRPr/>
            </a:pPr>
            <a:r>
              <a:rPr lang="en-US" altLang="en-US" sz="1000" dirty="0">
                <a:latin typeface="Times" pitchFamily="2" charset="0"/>
                <a:ea typeface="ＭＳ Ｐゴシック" panose="020B0600070205080204" pitchFamily="34" charset="-128"/>
              </a:rPr>
              <a:t>Thinking in terms of temporal frequencies as different inputs and outputs, if a stimulus has more low frequency, it is efficient to ‘whiten’ the output,</a:t>
            </a:r>
          </a:p>
          <a:p>
            <a:pPr>
              <a:lnSpc>
                <a:spcPct val="90000"/>
              </a:lnSpc>
              <a:defRPr/>
            </a:pPr>
            <a:r>
              <a:rPr lang="en-US" altLang="en-US" sz="1000" dirty="0">
                <a:latin typeface="Times" pitchFamily="2" charset="0"/>
                <a:ea typeface="ＭＳ Ｐゴシック" panose="020B0600070205080204" pitchFamily="34" charset="-128"/>
              </a:rPr>
              <a:t>Making the response use different frequencies equally. Whitening is accomplished by having a filter that is inverse of the stimulus. </a:t>
            </a:r>
          </a:p>
          <a:p>
            <a:pPr>
              <a:lnSpc>
                <a:spcPct val="90000"/>
              </a:lnSpc>
              <a:defRPr/>
            </a:pPr>
            <a:endParaRPr lang="en-US" altLang="en-US" sz="1000" dirty="0">
              <a:latin typeface="Times" pitchFamily="2" charset="0"/>
              <a:ea typeface="ＭＳ Ｐゴシック" panose="020B0600070205080204" pitchFamily="34" charset="-128"/>
            </a:endParaRPr>
          </a:p>
          <a:p>
            <a:pPr>
              <a:lnSpc>
                <a:spcPct val="90000"/>
              </a:lnSpc>
              <a:defRPr/>
            </a:pPr>
            <a:r>
              <a:rPr lang="en-US" altLang="en-US" sz="1000" dirty="0">
                <a:latin typeface="Times" pitchFamily="2" charset="0"/>
                <a:ea typeface="ＭＳ Ｐゴシック" panose="020B0600070205080204" pitchFamily="34" charset="-128"/>
              </a:rPr>
              <a:t>Because a convolution is a produce in the frequency domain, if the Stimulus frequency spectrum is proportional to 1/f, then the optimal filter should be proportional to f. </a:t>
            </a:r>
          </a:p>
          <a:p>
            <a:pPr>
              <a:lnSpc>
                <a:spcPct val="90000"/>
              </a:lnSpc>
              <a:defRPr/>
            </a:pPr>
            <a:endParaRPr lang="en-US" altLang="en-US" sz="1000" dirty="0">
              <a:latin typeface="Times" pitchFamily="2" charset="0"/>
              <a:ea typeface="ＭＳ Ｐゴシック" panose="020B0600070205080204" pitchFamily="34" charset="-128"/>
            </a:endParaRPr>
          </a:p>
          <a:p>
            <a:pPr>
              <a:lnSpc>
                <a:spcPct val="90000"/>
              </a:lnSpc>
              <a:defRPr/>
            </a:pPr>
            <a:r>
              <a:rPr lang="en-US" altLang="en-US" sz="1000" dirty="0">
                <a:latin typeface="Times" pitchFamily="2" charset="0"/>
                <a:ea typeface="ＭＳ Ｐゴシック" panose="020B0600070205080204" pitchFamily="34" charset="-128"/>
              </a:rPr>
              <a:t>This discussion however, does not consider the noise. In this case, the noise is equal at all frequencies. Therefore, when passed through a filter that is proportional to f, emphasizing high frequencies, at some point noise becomes greater that the signal represented in the response. Thus it is also the best solution to simply cut out these higher frequencies, because the noise is too great. Thus the optimal filter will have a bandpass appearance, both reducing low and high frequencies.</a:t>
            </a:r>
          </a:p>
          <a:p>
            <a:pPr>
              <a:lnSpc>
                <a:spcPct val="90000"/>
              </a:lnSpc>
              <a:defRPr/>
            </a:pPr>
            <a:endParaRPr lang="en-US" altLang="en-US" sz="1000" dirty="0">
              <a:latin typeface="Times" pitchFamily="2" charset="0"/>
              <a:ea typeface="ＭＳ Ｐゴシック" panose="020B0600070205080204" pitchFamily="34" charset="-128"/>
            </a:endParaRPr>
          </a:p>
          <a:p>
            <a:pPr>
              <a:lnSpc>
                <a:spcPct val="90000"/>
              </a:lnSpc>
              <a:defRPr/>
            </a:pPr>
            <a:r>
              <a:rPr lang="en-US" altLang="en-US" sz="1000" dirty="0">
                <a:latin typeface="Times" pitchFamily="2" charset="0"/>
                <a:ea typeface="ＭＳ Ｐゴシック" panose="020B0600070205080204" pitchFamily="34" charset="-128"/>
              </a:rPr>
              <a:t>This situation depends on how great the noise is. When the amount of signal that is above the noise is very small, then it no longer is efficient to reduce the only signal that is available. In this case, a low pass filter that reduces only high frequencies is more efficient (not shown here).</a:t>
            </a:r>
          </a:p>
        </p:txBody>
      </p:sp>
      <p:sp>
        <p:nvSpPr>
          <p:cNvPr id="58371" name="Slide Number Placeholder 3">
            <a:extLst>
              <a:ext uri="{FF2B5EF4-FFF2-40B4-BE49-F238E27FC236}">
                <a16:creationId xmlns:a16="http://schemas.microsoft.com/office/drawing/2014/main" id="{FE67296B-9BE6-7ABF-C67D-095940F573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DD40C6-DFEC-1E43-BB1A-A058EE2241E7}" type="slidenum">
              <a:rPr lang="en-US" altLang="en-US" smtClean="0">
                <a:latin typeface="Times" pitchFamily="2" charset="0"/>
              </a:rPr>
              <a:pPr/>
              <a:t>27</a:t>
            </a:fld>
            <a:endParaRPr lang="en-US" altLang="en-US">
              <a:latin typeface="Times" pitchFamily="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C4AAF72B-00BA-89A6-82FF-12C24D5CC680}"/>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4F7A3E2-AA88-6B5D-3CC4-FEEDE0536A8C}"/>
              </a:ext>
            </a:extLst>
          </p:cNvPr>
          <p:cNvSpPr>
            <a:spLocks noGrp="1"/>
          </p:cNvSpPr>
          <p:nvPr>
            <p:ph type="body" idx="1"/>
          </p:nvPr>
        </p:nvSpPr>
        <p:spPr/>
        <p:txBody>
          <a:bodyPr>
            <a:normAutofit fontScale="92500"/>
          </a:bodyPr>
          <a:lstStyle/>
          <a:p>
            <a:pPr>
              <a:lnSpc>
                <a:spcPct val="90000"/>
              </a:lnSpc>
              <a:defRPr/>
            </a:pPr>
            <a:r>
              <a:rPr lang="en-US" altLang="en-US" sz="1000" dirty="0">
                <a:latin typeface="Times" pitchFamily="2" charset="0"/>
                <a:ea typeface="ＭＳ Ｐゴシック" panose="020B0600070205080204" pitchFamily="34" charset="-128"/>
              </a:rPr>
              <a:t>These diagrams show the concepts of optimal filtering discussed in the Van </a:t>
            </a:r>
            <a:r>
              <a:rPr lang="en-US" altLang="en-US" sz="1000" dirty="0" err="1">
                <a:latin typeface="Times" pitchFamily="2" charset="0"/>
                <a:ea typeface="ＭＳ Ｐゴシック" panose="020B0600070205080204" pitchFamily="34" charset="-128"/>
              </a:rPr>
              <a:t>Hateren</a:t>
            </a:r>
            <a:r>
              <a:rPr lang="en-US" altLang="en-US" sz="1000" dirty="0">
                <a:latin typeface="Times" pitchFamily="2" charset="0"/>
                <a:ea typeface="ＭＳ Ｐゴシック" panose="020B0600070205080204" pitchFamily="34" charset="-128"/>
              </a:rPr>
              <a:t> paper. An efficient system will use all</a:t>
            </a:r>
          </a:p>
          <a:p>
            <a:pPr>
              <a:lnSpc>
                <a:spcPct val="90000"/>
              </a:lnSpc>
              <a:defRPr/>
            </a:pPr>
            <a:r>
              <a:rPr lang="en-US" altLang="en-US" sz="1000" dirty="0">
                <a:latin typeface="Times" pitchFamily="2" charset="0"/>
                <a:ea typeface="ＭＳ Ｐゴシック" panose="020B0600070205080204" pitchFamily="34" charset="-128"/>
              </a:rPr>
              <a:t>Symbols with equal frequency. Remember the entropy diagram of the coin that had a peak in the middle. Entropy had a peak</a:t>
            </a:r>
          </a:p>
          <a:p>
            <a:pPr>
              <a:lnSpc>
                <a:spcPct val="90000"/>
              </a:lnSpc>
              <a:defRPr/>
            </a:pPr>
            <a:r>
              <a:rPr lang="en-US" altLang="en-US" sz="1000" dirty="0">
                <a:latin typeface="Times" pitchFamily="2" charset="0"/>
                <a:ea typeface="ＭＳ Ｐゴシック" panose="020B0600070205080204" pitchFamily="34" charset="-128"/>
              </a:rPr>
              <a:t>When heads and tails at equal probability. This meant that the amount of information that such a signal could convey had a  peak when the two</a:t>
            </a:r>
          </a:p>
          <a:p>
            <a:pPr>
              <a:lnSpc>
                <a:spcPct val="90000"/>
              </a:lnSpc>
              <a:defRPr/>
            </a:pPr>
            <a:r>
              <a:rPr lang="en-US" altLang="en-US" sz="1000" dirty="0">
                <a:latin typeface="Times" pitchFamily="2" charset="0"/>
                <a:ea typeface="ＭＳ Ｐゴシック" panose="020B0600070205080204" pitchFamily="34" charset="-128"/>
              </a:rPr>
              <a:t>Symbols had equal probability.</a:t>
            </a:r>
          </a:p>
          <a:p>
            <a:pPr>
              <a:lnSpc>
                <a:spcPct val="90000"/>
              </a:lnSpc>
              <a:defRPr/>
            </a:pPr>
            <a:endParaRPr lang="en-US" altLang="en-US" sz="1000" dirty="0">
              <a:latin typeface="Times" pitchFamily="2" charset="0"/>
              <a:ea typeface="ＭＳ Ｐゴシック" panose="020B0600070205080204" pitchFamily="34" charset="-128"/>
            </a:endParaRPr>
          </a:p>
          <a:p>
            <a:pPr>
              <a:lnSpc>
                <a:spcPct val="90000"/>
              </a:lnSpc>
              <a:defRPr/>
            </a:pPr>
            <a:r>
              <a:rPr lang="en-US" altLang="en-US" sz="1000" dirty="0">
                <a:latin typeface="Times" pitchFamily="2" charset="0"/>
                <a:ea typeface="ＭＳ Ｐゴシック" panose="020B0600070205080204" pitchFamily="34" charset="-128"/>
              </a:rPr>
              <a:t>Thinking in terms of temporal frequencies as different inputs and outputs, if a stimulus has more low frequency, it is efficient to ‘whiten’ the output,</a:t>
            </a:r>
          </a:p>
          <a:p>
            <a:pPr>
              <a:lnSpc>
                <a:spcPct val="90000"/>
              </a:lnSpc>
              <a:defRPr/>
            </a:pPr>
            <a:r>
              <a:rPr lang="en-US" altLang="en-US" sz="1000" dirty="0">
                <a:latin typeface="Times" pitchFamily="2" charset="0"/>
                <a:ea typeface="ＭＳ Ｐゴシック" panose="020B0600070205080204" pitchFamily="34" charset="-128"/>
              </a:rPr>
              <a:t>Making the response use different frequencies equally. Whitening is accomplished by having a filter that is inverse of the stimulus. </a:t>
            </a:r>
          </a:p>
          <a:p>
            <a:pPr>
              <a:lnSpc>
                <a:spcPct val="90000"/>
              </a:lnSpc>
              <a:defRPr/>
            </a:pPr>
            <a:endParaRPr lang="en-US" altLang="en-US" sz="1000" dirty="0">
              <a:latin typeface="Times" pitchFamily="2" charset="0"/>
              <a:ea typeface="ＭＳ Ｐゴシック" panose="020B0600070205080204" pitchFamily="34" charset="-128"/>
            </a:endParaRPr>
          </a:p>
          <a:p>
            <a:pPr>
              <a:lnSpc>
                <a:spcPct val="90000"/>
              </a:lnSpc>
              <a:defRPr/>
            </a:pPr>
            <a:r>
              <a:rPr lang="en-US" altLang="en-US" sz="1000" dirty="0">
                <a:latin typeface="Times" pitchFamily="2" charset="0"/>
                <a:ea typeface="ＭＳ Ｐゴシック" panose="020B0600070205080204" pitchFamily="34" charset="-128"/>
              </a:rPr>
              <a:t>Because a convolution is a produce in the frequency domain, if the Stimulus frequency spectrum is proportional to 1/f, then the optimal filter should be proportional to f. </a:t>
            </a:r>
          </a:p>
          <a:p>
            <a:pPr>
              <a:lnSpc>
                <a:spcPct val="90000"/>
              </a:lnSpc>
              <a:defRPr/>
            </a:pPr>
            <a:endParaRPr lang="en-US" altLang="en-US" sz="1000" dirty="0">
              <a:latin typeface="Times" pitchFamily="2" charset="0"/>
              <a:ea typeface="ＭＳ Ｐゴシック" panose="020B0600070205080204" pitchFamily="34" charset="-128"/>
            </a:endParaRPr>
          </a:p>
          <a:p>
            <a:pPr>
              <a:lnSpc>
                <a:spcPct val="90000"/>
              </a:lnSpc>
              <a:defRPr/>
            </a:pPr>
            <a:r>
              <a:rPr lang="en-US" altLang="en-US" sz="1000" dirty="0">
                <a:latin typeface="Times" pitchFamily="2" charset="0"/>
                <a:ea typeface="ＭＳ Ｐゴシック" panose="020B0600070205080204" pitchFamily="34" charset="-128"/>
              </a:rPr>
              <a:t>This discussion however, does not consider the noise. In this case, the noise is equal at all frequencies. Therefore, when passed through a filter that is proportional to f, emphasizing high frequencies, at some point noise becomes greater that the signal represented in the response. Thus it is also the best solution to simply cut out these higher frequencies, because the noise is too great. Thus the optimal filter will have a bandpass appearance, both reducing low and high frequencies.</a:t>
            </a:r>
          </a:p>
          <a:p>
            <a:pPr>
              <a:lnSpc>
                <a:spcPct val="90000"/>
              </a:lnSpc>
              <a:defRPr/>
            </a:pPr>
            <a:endParaRPr lang="en-US" altLang="en-US" sz="1000" dirty="0">
              <a:latin typeface="Times" pitchFamily="2" charset="0"/>
              <a:ea typeface="ＭＳ Ｐゴシック" panose="020B0600070205080204" pitchFamily="34" charset="-128"/>
            </a:endParaRPr>
          </a:p>
          <a:p>
            <a:pPr>
              <a:lnSpc>
                <a:spcPct val="90000"/>
              </a:lnSpc>
              <a:defRPr/>
            </a:pPr>
            <a:r>
              <a:rPr lang="en-US" altLang="en-US" sz="1000" dirty="0">
                <a:latin typeface="Times" pitchFamily="2" charset="0"/>
                <a:ea typeface="ＭＳ Ｐゴシック" panose="020B0600070205080204" pitchFamily="34" charset="-128"/>
              </a:rPr>
              <a:t>This situation depends on how great the noise is. When the amount of signal that is above the noise is very small, then it no longer is efficient to reduce the only signal that is available. In this case, a low pass filter that reduces only high frequencies is more efficient (not shown here).</a:t>
            </a:r>
          </a:p>
        </p:txBody>
      </p:sp>
      <p:sp>
        <p:nvSpPr>
          <p:cNvPr id="58371" name="Slide Number Placeholder 3">
            <a:extLst>
              <a:ext uri="{FF2B5EF4-FFF2-40B4-BE49-F238E27FC236}">
                <a16:creationId xmlns:a16="http://schemas.microsoft.com/office/drawing/2014/main" id="{FE67296B-9BE6-7ABF-C67D-095940F573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DD40C6-DFEC-1E43-BB1A-A058EE2241E7}" type="slidenum">
              <a:rPr lang="en-US" altLang="en-US" smtClean="0">
                <a:latin typeface="Times" pitchFamily="2" charset="0"/>
              </a:rPr>
              <a:pPr/>
              <a:t>29</a:t>
            </a:fld>
            <a:endParaRPr lang="en-US" altLang="en-US">
              <a:latin typeface="Times" pitchFamily="2" charset="0"/>
            </a:endParaRPr>
          </a:p>
        </p:txBody>
      </p:sp>
    </p:spTree>
    <p:extLst>
      <p:ext uri="{BB962C8B-B14F-4D97-AF65-F5344CB8AC3E}">
        <p14:creationId xmlns:p14="http://schemas.microsoft.com/office/powerpoint/2010/main" val="1273792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EC2EC431-8550-EC09-9D1B-2EBEB5EED0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B72FDB4-7842-184F-AC9F-5E3DA369D243}" type="slidenum">
              <a:rPr lang="en-US" altLang="en-US" smtClean="0">
                <a:latin typeface="Times" pitchFamily="2" charset="0"/>
              </a:rPr>
              <a:pPr/>
              <a:t>31</a:t>
            </a:fld>
            <a:endParaRPr lang="en-US" altLang="en-US">
              <a:latin typeface="Times" pitchFamily="2" charset="0"/>
            </a:endParaRPr>
          </a:p>
        </p:txBody>
      </p:sp>
      <p:sp>
        <p:nvSpPr>
          <p:cNvPr id="61442" name="Rectangle 2">
            <a:extLst>
              <a:ext uri="{FF2B5EF4-FFF2-40B4-BE49-F238E27FC236}">
                <a16:creationId xmlns:a16="http://schemas.microsoft.com/office/drawing/2014/main" id="{44D38127-370A-E37C-2C43-50D6797D20BE}"/>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6E78B689-4735-F91D-1248-26DD9A58E2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ea typeface="ＭＳ Ｐゴシック" panose="020B0600070205080204" pitchFamily="34" charset="-128"/>
              </a:rPr>
              <a:t>Using the theory and statistics of natural scenes outlined on the previous slides, the optimal temporal filter can be derived, and it looks very close to the actual filter of a fly 2nd stage neuron. The smooth curve is the derive temporal filter, the vertical lines indicate error bars on the measured filter. At low light intensities, the filter is slower and more monophasic. At high light intensities, the filter is faster and more biphasic. The bottom graph shows the two stretch in time and superimposed to show that the faster filter is more biphasic.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86CF7253-20E8-8532-D1F7-47835191099A}"/>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D3BF1B50-8846-942E-8390-0376440DDE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E322D9AF-BC5D-C8BD-DA15-3B05C8CE09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D3FE1F4-0A5C-8344-A70C-D0BFFCF89839}" type="slidenum">
              <a:rPr lang="en-US" altLang="en-US" smtClean="0">
                <a:latin typeface="Times" pitchFamily="2" charset="0"/>
              </a:rPr>
              <a:pPr/>
              <a:t>32</a:t>
            </a:fld>
            <a:endParaRPr lang="en-US" altLang="en-US">
              <a:latin typeface="Times"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375C571B-014E-E039-4F94-13CD985723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401A98-3BDB-BB4C-8341-2FB2CF2AF323}" type="slidenum">
              <a:rPr lang="en-US" altLang="en-US" smtClean="0">
                <a:latin typeface="Times" pitchFamily="2" charset="0"/>
              </a:rPr>
              <a:pPr/>
              <a:t>8</a:t>
            </a:fld>
            <a:endParaRPr lang="en-US" altLang="en-US">
              <a:latin typeface="Times" pitchFamily="2" charset="0"/>
            </a:endParaRPr>
          </a:p>
        </p:txBody>
      </p:sp>
      <p:sp>
        <p:nvSpPr>
          <p:cNvPr id="24578" name="Rectangle 2">
            <a:extLst>
              <a:ext uri="{FF2B5EF4-FFF2-40B4-BE49-F238E27FC236}">
                <a16:creationId xmlns:a16="http://schemas.microsoft.com/office/drawing/2014/main" id="{24166FAB-C5D6-5E47-7A4F-989D5BB31DA0}"/>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CB592D20-8649-29EA-53C7-BCD60773E2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ea typeface="ＭＳ Ｐゴシック" panose="020B0600070205080204" pitchFamily="34" charset="-128"/>
              </a:rPr>
              <a:t>Each of these curves show the response of a ganglion cell to a flashing test spot. Each curve is measured at a different background adapting intensity.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EBA399A8-93F0-14DD-21F5-FE14D7F337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1CB50CA-419C-3144-A205-278621ACB936}" type="slidenum">
              <a:rPr lang="en-US" altLang="en-US" smtClean="0">
                <a:latin typeface="Times" pitchFamily="2" charset="0"/>
              </a:rPr>
              <a:pPr/>
              <a:t>9</a:t>
            </a:fld>
            <a:endParaRPr lang="en-US" altLang="en-US">
              <a:latin typeface="Times" pitchFamily="2" charset="0"/>
            </a:endParaRPr>
          </a:p>
        </p:txBody>
      </p:sp>
      <p:sp>
        <p:nvSpPr>
          <p:cNvPr id="26626" name="Rectangle 2">
            <a:extLst>
              <a:ext uri="{FF2B5EF4-FFF2-40B4-BE49-F238E27FC236}">
                <a16:creationId xmlns:a16="http://schemas.microsoft.com/office/drawing/2014/main" id="{91820944-5404-FE88-AB7E-004F69EF53A3}"/>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95CCFF5F-004D-AA28-9DE3-0779083B56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itchFamily="2"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9528387B-3BB7-8224-FBA4-44A518D401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609123B-AD3C-3841-B599-EC835119474D}" type="slidenum">
              <a:rPr lang="en-US" altLang="en-US" smtClean="0"/>
              <a:pPr/>
              <a:t>10</a:t>
            </a:fld>
            <a:endParaRPr lang="en-US" altLang="en-US"/>
          </a:p>
        </p:txBody>
      </p:sp>
      <p:sp>
        <p:nvSpPr>
          <p:cNvPr id="28674" name="Rectangle 2">
            <a:extLst>
              <a:ext uri="{FF2B5EF4-FFF2-40B4-BE49-F238E27FC236}">
                <a16:creationId xmlns:a16="http://schemas.microsoft.com/office/drawing/2014/main" id="{DC603274-7E2F-AC0D-3CD6-D6545CE0BD2F}"/>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B32036DB-CCFB-ABD8-68C7-F12D2F2A37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ea typeface="ＭＳ Ｐゴシック" panose="020B0600070205080204" pitchFamily="34" charset="-128"/>
              </a:rPr>
              <a:t>Although the joint distribution holds all information about the combined behavior of two signals (here R and S, for response and stimulus), the joint distribution is only experimentally accessible if the number of responses and stimuli are relatively small.</a:t>
            </a:r>
          </a:p>
          <a:p>
            <a:pPr eaLnBrk="1" hangingPunct="1"/>
            <a:r>
              <a:rPr lang="en-US" altLang="en-US">
                <a:latin typeface="Times" pitchFamily="2" charset="0"/>
                <a:ea typeface="ＭＳ Ｐゴシック" panose="020B0600070205080204" pitchFamily="34" charset="-128"/>
              </a:rPr>
              <a:t>But in reality, there is a huge possibility of stimuli. If the light intensity on each photoreceptor could only take on two values, and there are 5 million cone photoreceptors in each human eye, then the number of possible stimuli is 2 raised to the power of 5 million. The number of responses can also be large if one considers the possible different patterns over time: 10 bins of time, 2 values yields 2^10 possible responses.</a:t>
            </a:r>
          </a:p>
          <a:p>
            <a:pPr eaLnBrk="1" hangingPunct="1"/>
            <a:r>
              <a:rPr lang="en-US" altLang="en-US">
                <a:latin typeface="Times" pitchFamily="2" charset="0"/>
                <a:ea typeface="ＭＳ Ｐゴシック" panose="020B0600070205080204" pitchFamily="34" charset="-128"/>
              </a:rPr>
              <a:t>So the full joint distribution is only measurable in simple cases.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8A76AD64-31A7-8943-120C-C21EC848A2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DF2B33-6E6F-A148-A2D3-518D0BA08F25}" type="slidenum">
              <a:rPr lang="en-US" altLang="en-US" smtClean="0"/>
              <a:pPr/>
              <a:t>11</a:t>
            </a:fld>
            <a:endParaRPr lang="en-US" altLang="en-US"/>
          </a:p>
        </p:txBody>
      </p:sp>
      <p:sp>
        <p:nvSpPr>
          <p:cNvPr id="30722" name="Rectangle 2">
            <a:extLst>
              <a:ext uri="{FF2B5EF4-FFF2-40B4-BE49-F238E27FC236}">
                <a16:creationId xmlns:a16="http://schemas.microsoft.com/office/drawing/2014/main" id="{98818370-05C4-F8CF-62CC-5D1F4C08E0E3}"/>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FC7C392-8616-2C61-3CBC-37A4022D57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ea typeface="ＭＳ Ｐゴシック" panose="020B0600070205080204" pitchFamily="34" charset="-128"/>
              </a:rPr>
              <a:t>Modern information theory was established in a single paper by Claude Shannon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C084B60E-5406-B5D9-F009-8230A18C86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356986-9DFE-D74B-9AD5-2F975772609D}" type="slidenum">
              <a:rPr lang="en-US" altLang="en-US" smtClean="0"/>
              <a:pPr/>
              <a:t>12</a:t>
            </a:fld>
            <a:endParaRPr lang="en-US" altLang="en-US"/>
          </a:p>
        </p:txBody>
      </p:sp>
      <p:sp>
        <p:nvSpPr>
          <p:cNvPr id="32770" name="Rectangle 2">
            <a:extLst>
              <a:ext uri="{FF2B5EF4-FFF2-40B4-BE49-F238E27FC236}">
                <a16:creationId xmlns:a16="http://schemas.microsoft.com/office/drawing/2014/main" id="{B8FBE86C-ECDF-FD51-39D8-1DC03697FB37}"/>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A5BACD6B-DBE5-CAAE-A121-1CB6A49A3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ea typeface="ＭＳ Ｐゴシック" panose="020B0600070205080204" pitchFamily="34" charset="-128"/>
              </a:rPr>
              <a:t>Modern information theory was established in a single paper by Claude Shannon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B3E1000B-E6E6-2DD3-A9A1-FC8A60FE23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FE3C1A4-7DCC-5740-8F97-0619D94D61A6}" type="slidenum">
              <a:rPr lang="en-US" altLang="en-US" smtClean="0"/>
              <a:pPr/>
              <a:t>13</a:t>
            </a:fld>
            <a:endParaRPr lang="en-US" altLang="en-US"/>
          </a:p>
        </p:txBody>
      </p:sp>
      <p:sp>
        <p:nvSpPr>
          <p:cNvPr id="34818" name="Rectangle 2">
            <a:extLst>
              <a:ext uri="{FF2B5EF4-FFF2-40B4-BE49-F238E27FC236}">
                <a16:creationId xmlns:a16="http://schemas.microsoft.com/office/drawing/2014/main" id="{42411B83-138A-238F-3FF0-D3331546A815}"/>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F34DC899-CCDC-90B5-CB67-3608E8BC3E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pitchFamily="2" charset="0"/>
                <a:ea typeface="ＭＳ Ｐゴシック" panose="020B0600070205080204" pitchFamily="34" charset="-128"/>
              </a:rPr>
              <a:t>Modern information theory was established in a single paper by Claude Shannon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EEBA3A56-FE04-6CFD-5C1D-79C2BD5957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E9F62DF-5CD0-824B-9DCA-A36712144EED}" type="slidenum">
              <a:rPr lang="en-US" altLang="en-US" smtClean="0"/>
              <a:pPr/>
              <a:t>14</a:t>
            </a:fld>
            <a:endParaRPr lang="en-US" altLang="en-US"/>
          </a:p>
        </p:txBody>
      </p:sp>
      <p:sp>
        <p:nvSpPr>
          <p:cNvPr id="36866" name="Rectangle 2">
            <a:extLst>
              <a:ext uri="{FF2B5EF4-FFF2-40B4-BE49-F238E27FC236}">
                <a16:creationId xmlns:a16="http://schemas.microsoft.com/office/drawing/2014/main" id="{0081E071-2006-5882-FE7A-F12E3C68B639}"/>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9D0AD5C-D61C-4AF0-6802-97B0FB892C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pitchFamily="2" charset="0"/>
                <a:ea typeface="ＭＳ Ｐゴシック" panose="020B0600070205080204" pitchFamily="34" charset="-128"/>
              </a:rPr>
              <a:t>Entropy is also sometimes abbreviated as S() in information theory (like the 97 </a:t>
            </a:r>
            <a:r>
              <a:rPr lang="en-US" altLang="en-US" dirty="0" err="1">
                <a:latin typeface="Times" pitchFamily="2" charset="0"/>
                <a:ea typeface="ＭＳ Ｐゴシック" panose="020B0600070205080204" pitchFamily="34" charset="-128"/>
              </a:rPr>
              <a:t>deRuyter</a:t>
            </a:r>
            <a:r>
              <a:rPr lang="en-US" altLang="en-US" dirty="0">
                <a:latin typeface="Times" pitchFamily="2" charset="0"/>
                <a:ea typeface="ＭＳ Ｐゴシック" panose="020B0600070205080204" pitchFamily="34" charset="-128"/>
              </a:rPr>
              <a:t> paper).</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The specific definition of entropy comes as an answer to a question posed by Shannon. What is a measure of uncertainty of a probability distribution (a set of outcomes) that is;</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Additive – If you split a the number of possible outcomes of a variable X into two parts, X1 and X2, then H(X)=H(X1)+H(X2). But if number of possible outcomes (states)  of X1 is x1, and the number of possible outcomes of X2 is x2, then the number of possible outcomes of X is x1 times x2 (not x1 + x2). Because of this, the additivity condition gives rise to the log, because log(</a:t>
            </a:r>
            <a:r>
              <a:rPr lang="en-US" altLang="en-US" dirty="0" err="1">
                <a:latin typeface="Times" pitchFamily="2" charset="0"/>
                <a:ea typeface="ＭＳ Ｐゴシック" panose="020B0600070205080204" pitchFamily="34" charset="-128"/>
              </a:rPr>
              <a:t>a+b</a:t>
            </a:r>
            <a:r>
              <a:rPr lang="en-US" altLang="en-US" dirty="0">
                <a:latin typeface="Times" pitchFamily="2" charset="0"/>
                <a:ea typeface="ＭＳ Ｐゴシック" panose="020B0600070205080204" pitchFamily="34" charset="-128"/>
              </a:rPr>
              <a:t>)=log(a)*log(b). </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Symmetric – If you switch around the states of the system, the entropy should be unchanged. </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Continuous - if you make a small change in the probabilities of X, you make a small change in the entropy.</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Maximum – The measure reaches a maximum when all outcomes are equally likely (like when a coin is fair).</a:t>
            </a:r>
          </a:p>
          <a:p>
            <a:pPr eaLnBrk="1" hangingPunct="1"/>
            <a:endParaRPr lang="en-US" altLang="en-US" dirty="0">
              <a:latin typeface="Times" pitchFamily="2" charset="0"/>
              <a:ea typeface="ＭＳ Ｐゴシック" panose="020B0600070205080204" pitchFamily="34" charset="-128"/>
            </a:endParaRPr>
          </a:p>
          <a:p>
            <a:pPr eaLnBrk="1" hangingPunct="1"/>
            <a:r>
              <a:rPr lang="en-US" altLang="en-US" dirty="0">
                <a:latin typeface="Times" pitchFamily="2" charset="0"/>
                <a:ea typeface="ＭＳ Ｐゴシック" panose="020B0600070205080204" pitchFamily="34" charset="-128"/>
              </a:rPr>
              <a:t>Shannon showed that there is a unique measure, which is – Sum p(x)log(p(x)). </a:t>
            </a:r>
          </a:p>
          <a:p>
            <a:pPr eaLnBrk="1" hangingPunct="1"/>
            <a:endParaRPr lang="en-US" altLang="en-US" dirty="0">
              <a:latin typeface="Times" pitchFamily="2"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C87E565-9FFB-BAF3-68AF-DBEE7FA3EDC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CF40D6E-61D6-F51D-77A2-D7E22BF5052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7655995-85AF-6870-4E8C-DD8115687425}"/>
              </a:ext>
            </a:extLst>
          </p:cNvPr>
          <p:cNvSpPr>
            <a:spLocks noGrp="1" noChangeArrowheads="1"/>
          </p:cNvSpPr>
          <p:nvPr>
            <p:ph type="sldNum" sz="quarter" idx="12"/>
          </p:nvPr>
        </p:nvSpPr>
        <p:spPr/>
        <p:txBody>
          <a:bodyPr/>
          <a:lstStyle>
            <a:lvl1pPr>
              <a:defRPr/>
            </a:lvl1pPr>
          </a:lstStyle>
          <a:p>
            <a:pPr>
              <a:defRPr/>
            </a:pPr>
            <a:fld id="{106B6716-C7DC-8749-BACE-E787673D8090}" type="slidenum">
              <a:rPr lang="en-US" altLang="en-US"/>
              <a:pPr>
                <a:defRPr/>
              </a:pPr>
              <a:t>‹#›</a:t>
            </a:fld>
            <a:endParaRPr lang="en-US" altLang="en-US"/>
          </a:p>
        </p:txBody>
      </p:sp>
    </p:spTree>
    <p:extLst>
      <p:ext uri="{BB962C8B-B14F-4D97-AF65-F5344CB8AC3E}">
        <p14:creationId xmlns:p14="http://schemas.microsoft.com/office/powerpoint/2010/main" val="334705789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62EA7C-FBB6-2327-2537-E87C66424F4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17BC51-2191-B2B8-9A3D-6455D328297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3035D4-01E9-F2D0-E878-F985538B319D}"/>
              </a:ext>
            </a:extLst>
          </p:cNvPr>
          <p:cNvSpPr>
            <a:spLocks noGrp="1" noChangeArrowheads="1"/>
          </p:cNvSpPr>
          <p:nvPr>
            <p:ph type="sldNum" sz="quarter" idx="12"/>
          </p:nvPr>
        </p:nvSpPr>
        <p:spPr/>
        <p:txBody>
          <a:bodyPr/>
          <a:lstStyle>
            <a:lvl1pPr>
              <a:defRPr/>
            </a:lvl1pPr>
          </a:lstStyle>
          <a:p>
            <a:pPr>
              <a:defRPr/>
            </a:pPr>
            <a:fld id="{473E5A48-802A-6F4E-B22E-22C72CE85D0F}" type="slidenum">
              <a:rPr lang="en-US" altLang="en-US"/>
              <a:pPr>
                <a:defRPr/>
              </a:pPr>
              <a:t>‹#›</a:t>
            </a:fld>
            <a:endParaRPr lang="en-US" altLang="en-US"/>
          </a:p>
        </p:txBody>
      </p:sp>
    </p:spTree>
    <p:extLst>
      <p:ext uri="{BB962C8B-B14F-4D97-AF65-F5344CB8AC3E}">
        <p14:creationId xmlns:p14="http://schemas.microsoft.com/office/powerpoint/2010/main" val="226592938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615030E-D3EE-B02E-AF7D-4D7EAECAA1F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CB8A13-E23A-9D8B-E557-F4CA2CE102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938072-3375-C6F9-8368-47E5377F274A}"/>
              </a:ext>
            </a:extLst>
          </p:cNvPr>
          <p:cNvSpPr>
            <a:spLocks noGrp="1" noChangeArrowheads="1"/>
          </p:cNvSpPr>
          <p:nvPr>
            <p:ph type="sldNum" sz="quarter" idx="12"/>
          </p:nvPr>
        </p:nvSpPr>
        <p:spPr/>
        <p:txBody>
          <a:bodyPr/>
          <a:lstStyle>
            <a:lvl1pPr>
              <a:defRPr/>
            </a:lvl1pPr>
          </a:lstStyle>
          <a:p>
            <a:pPr>
              <a:defRPr/>
            </a:pPr>
            <a:fld id="{2F93D88B-557C-144F-BA7B-69F2F559EABE}" type="slidenum">
              <a:rPr lang="en-US" altLang="en-US"/>
              <a:pPr>
                <a:defRPr/>
              </a:pPr>
              <a:t>‹#›</a:t>
            </a:fld>
            <a:endParaRPr lang="en-US" altLang="en-US"/>
          </a:p>
        </p:txBody>
      </p:sp>
    </p:spTree>
    <p:extLst>
      <p:ext uri="{BB962C8B-B14F-4D97-AF65-F5344CB8AC3E}">
        <p14:creationId xmlns:p14="http://schemas.microsoft.com/office/powerpoint/2010/main" val="164161650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D479C8-26D4-A4B3-25D2-AA2FE1CF892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A3A5A4-CF2F-91A5-B226-41DE810077B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3B990D-3143-D3AD-3270-55FF15672F54}"/>
              </a:ext>
            </a:extLst>
          </p:cNvPr>
          <p:cNvSpPr>
            <a:spLocks noGrp="1" noChangeArrowheads="1"/>
          </p:cNvSpPr>
          <p:nvPr>
            <p:ph type="sldNum" sz="quarter" idx="12"/>
          </p:nvPr>
        </p:nvSpPr>
        <p:spPr/>
        <p:txBody>
          <a:bodyPr/>
          <a:lstStyle>
            <a:lvl1pPr>
              <a:defRPr/>
            </a:lvl1pPr>
          </a:lstStyle>
          <a:p>
            <a:pPr>
              <a:defRPr/>
            </a:pPr>
            <a:fld id="{9ABD0786-3829-454D-8E1E-9C30B4CAD4A4}" type="slidenum">
              <a:rPr lang="en-US" altLang="en-US"/>
              <a:pPr>
                <a:defRPr/>
              </a:pPr>
              <a:t>‹#›</a:t>
            </a:fld>
            <a:endParaRPr lang="en-US" altLang="en-US"/>
          </a:p>
        </p:txBody>
      </p:sp>
    </p:spTree>
    <p:extLst>
      <p:ext uri="{BB962C8B-B14F-4D97-AF65-F5344CB8AC3E}">
        <p14:creationId xmlns:p14="http://schemas.microsoft.com/office/powerpoint/2010/main" val="23711846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FC4D874-0D46-8FFC-E51A-997A0457965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5AE030E-3BC8-BA24-4065-B352280861F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D953EA-2691-2B9B-8053-49E8A2BDE1C4}"/>
              </a:ext>
            </a:extLst>
          </p:cNvPr>
          <p:cNvSpPr>
            <a:spLocks noGrp="1" noChangeArrowheads="1"/>
          </p:cNvSpPr>
          <p:nvPr>
            <p:ph type="sldNum" sz="quarter" idx="12"/>
          </p:nvPr>
        </p:nvSpPr>
        <p:spPr/>
        <p:txBody>
          <a:bodyPr/>
          <a:lstStyle>
            <a:lvl1pPr>
              <a:defRPr/>
            </a:lvl1pPr>
          </a:lstStyle>
          <a:p>
            <a:pPr>
              <a:defRPr/>
            </a:pPr>
            <a:fld id="{5F0312EF-D0B4-E74C-92CC-15F9A24805E5}" type="slidenum">
              <a:rPr lang="en-US" altLang="en-US"/>
              <a:pPr>
                <a:defRPr/>
              </a:pPr>
              <a:t>‹#›</a:t>
            </a:fld>
            <a:endParaRPr lang="en-US" altLang="en-US"/>
          </a:p>
        </p:txBody>
      </p:sp>
    </p:spTree>
    <p:extLst>
      <p:ext uri="{BB962C8B-B14F-4D97-AF65-F5344CB8AC3E}">
        <p14:creationId xmlns:p14="http://schemas.microsoft.com/office/powerpoint/2010/main" val="27473915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CB2488-B326-D08D-3078-6024A7C342D1}"/>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5C1530A0-982B-074E-8AAD-ECE83FF5C55E}"/>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B6631A5-0F6E-FC65-6424-9F9E944F2719}"/>
              </a:ext>
            </a:extLst>
          </p:cNvPr>
          <p:cNvSpPr>
            <a:spLocks noGrp="1" noChangeArrowheads="1"/>
          </p:cNvSpPr>
          <p:nvPr>
            <p:ph type="sldNum" sz="quarter" idx="12"/>
          </p:nvPr>
        </p:nvSpPr>
        <p:spPr/>
        <p:txBody>
          <a:bodyPr/>
          <a:lstStyle>
            <a:lvl1pPr>
              <a:defRPr/>
            </a:lvl1pPr>
          </a:lstStyle>
          <a:p>
            <a:pPr>
              <a:defRPr/>
            </a:pPr>
            <a:fld id="{B1D3BE77-5C32-6344-A2DB-42B5FCE5CA3B}" type="slidenum">
              <a:rPr lang="en-US" altLang="en-US"/>
              <a:pPr>
                <a:defRPr/>
              </a:pPr>
              <a:t>‹#›</a:t>
            </a:fld>
            <a:endParaRPr lang="en-US" altLang="en-US"/>
          </a:p>
        </p:txBody>
      </p:sp>
    </p:spTree>
    <p:extLst>
      <p:ext uri="{BB962C8B-B14F-4D97-AF65-F5344CB8AC3E}">
        <p14:creationId xmlns:p14="http://schemas.microsoft.com/office/powerpoint/2010/main" val="17216144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C570577-6B44-80F9-9218-EEE18C572E9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A4A321F-0074-24C6-A662-EEC9CA95DFA0}"/>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F8C3076-BF27-34A8-1CF3-21E3B56AFDC2}"/>
              </a:ext>
            </a:extLst>
          </p:cNvPr>
          <p:cNvSpPr>
            <a:spLocks noGrp="1" noChangeArrowheads="1"/>
          </p:cNvSpPr>
          <p:nvPr>
            <p:ph type="sldNum" sz="quarter" idx="12"/>
          </p:nvPr>
        </p:nvSpPr>
        <p:spPr/>
        <p:txBody>
          <a:bodyPr/>
          <a:lstStyle>
            <a:lvl1pPr>
              <a:defRPr/>
            </a:lvl1pPr>
          </a:lstStyle>
          <a:p>
            <a:pPr>
              <a:defRPr/>
            </a:pPr>
            <a:fld id="{0F7CAE74-8F98-A142-83C2-E85301308FB2}" type="slidenum">
              <a:rPr lang="en-US" altLang="en-US"/>
              <a:pPr>
                <a:defRPr/>
              </a:pPr>
              <a:t>‹#›</a:t>
            </a:fld>
            <a:endParaRPr lang="en-US" altLang="en-US"/>
          </a:p>
        </p:txBody>
      </p:sp>
    </p:spTree>
    <p:extLst>
      <p:ext uri="{BB962C8B-B14F-4D97-AF65-F5344CB8AC3E}">
        <p14:creationId xmlns:p14="http://schemas.microsoft.com/office/powerpoint/2010/main" val="97934359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3F6CAFA-0566-847F-197C-962A554FC412}"/>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93EBC1D-9A79-4489-EE12-3FC17E5B8ED2}"/>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29A9BF7-7434-4EC7-5D26-29DA8CA16E0D}"/>
              </a:ext>
            </a:extLst>
          </p:cNvPr>
          <p:cNvSpPr>
            <a:spLocks noGrp="1" noChangeArrowheads="1"/>
          </p:cNvSpPr>
          <p:nvPr>
            <p:ph type="sldNum" sz="quarter" idx="12"/>
          </p:nvPr>
        </p:nvSpPr>
        <p:spPr/>
        <p:txBody>
          <a:bodyPr/>
          <a:lstStyle>
            <a:lvl1pPr>
              <a:defRPr/>
            </a:lvl1pPr>
          </a:lstStyle>
          <a:p>
            <a:pPr>
              <a:defRPr/>
            </a:pPr>
            <a:fld id="{E925435B-A792-9647-92CD-D937C99A6F3D}" type="slidenum">
              <a:rPr lang="en-US" altLang="en-US"/>
              <a:pPr>
                <a:defRPr/>
              </a:pPr>
              <a:t>‹#›</a:t>
            </a:fld>
            <a:endParaRPr lang="en-US" altLang="en-US"/>
          </a:p>
        </p:txBody>
      </p:sp>
    </p:spTree>
    <p:extLst>
      <p:ext uri="{BB962C8B-B14F-4D97-AF65-F5344CB8AC3E}">
        <p14:creationId xmlns:p14="http://schemas.microsoft.com/office/powerpoint/2010/main" val="27354778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69286D-738E-43A0-D97A-38A19DF5E57F}"/>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E18472E-6FC6-DC8B-E2FE-98B14A093208}"/>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79D5C19-0456-BEAE-F3FE-AA313CD2DD8E}"/>
              </a:ext>
            </a:extLst>
          </p:cNvPr>
          <p:cNvSpPr>
            <a:spLocks noGrp="1" noChangeArrowheads="1"/>
          </p:cNvSpPr>
          <p:nvPr>
            <p:ph type="sldNum" sz="quarter" idx="12"/>
          </p:nvPr>
        </p:nvSpPr>
        <p:spPr/>
        <p:txBody>
          <a:bodyPr/>
          <a:lstStyle>
            <a:lvl1pPr>
              <a:defRPr/>
            </a:lvl1pPr>
          </a:lstStyle>
          <a:p>
            <a:pPr>
              <a:defRPr/>
            </a:pPr>
            <a:fld id="{020AD958-92CF-7644-B363-7998D1B3CDD6}" type="slidenum">
              <a:rPr lang="en-US" altLang="en-US"/>
              <a:pPr>
                <a:defRPr/>
              </a:pPr>
              <a:t>‹#›</a:t>
            </a:fld>
            <a:endParaRPr lang="en-US" altLang="en-US"/>
          </a:p>
        </p:txBody>
      </p:sp>
    </p:spTree>
    <p:extLst>
      <p:ext uri="{BB962C8B-B14F-4D97-AF65-F5344CB8AC3E}">
        <p14:creationId xmlns:p14="http://schemas.microsoft.com/office/powerpoint/2010/main" val="41717658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0CF2FA8-4261-B690-66DC-C61FEC6E82EC}"/>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13EA7E9-6F82-9134-523A-2906D008ED0B}"/>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EA9A678-4BD8-8694-263D-C1463F5559ED}"/>
              </a:ext>
            </a:extLst>
          </p:cNvPr>
          <p:cNvSpPr>
            <a:spLocks noGrp="1" noChangeArrowheads="1"/>
          </p:cNvSpPr>
          <p:nvPr>
            <p:ph type="sldNum" sz="quarter" idx="12"/>
          </p:nvPr>
        </p:nvSpPr>
        <p:spPr/>
        <p:txBody>
          <a:bodyPr/>
          <a:lstStyle>
            <a:lvl1pPr>
              <a:defRPr/>
            </a:lvl1pPr>
          </a:lstStyle>
          <a:p>
            <a:pPr>
              <a:defRPr/>
            </a:pPr>
            <a:fld id="{DA9791C3-770A-B14D-AB1F-1366E60127E5}" type="slidenum">
              <a:rPr lang="en-US" altLang="en-US"/>
              <a:pPr>
                <a:defRPr/>
              </a:pPr>
              <a:t>‹#›</a:t>
            </a:fld>
            <a:endParaRPr lang="en-US" altLang="en-US"/>
          </a:p>
        </p:txBody>
      </p:sp>
    </p:spTree>
    <p:extLst>
      <p:ext uri="{BB962C8B-B14F-4D97-AF65-F5344CB8AC3E}">
        <p14:creationId xmlns:p14="http://schemas.microsoft.com/office/powerpoint/2010/main" val="15300955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C0BF838-D28D-006F-33E3-6C856A8A13A2}"/>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F4D998C-5015-BFD0-74FB-F7E830EA2F14}"/>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7D51D5D-B5B7-A692-87AE-4B6DD38E5F95}"/>
              </a:ext>
            </a:extLst>
          </p:cNvPr>
          <p:cNvSpPr>
            <a:spLocks noGrp="1" noChangeArrowheads="1"/>
          </p:cNvSpPr>
          <p:nvPr>
            <p:ph type="sldNum" sz="quarter" idx="12"/>
          </p:nvPr>
        </p:nvSpPr>
        <p:spPr/>
        <p:txBody>
          <a:bodyPr/>
          <a:lstStyle>
            <a:lvl1pPr>
              <a:defRPr/>
            </a:lvl1pPr>
          </a:lstStyle>
          <a:p>
            <a:pPr>
              <a:defRPr/>
            </a:pPr>
            <a:fld id="{DFD24B31-4D38-C34A-9256-85D35E2D1C76}" type="slidenum">
              <a:rPr lang="en-US" altLang="en-US"/>
              <a:pPr>
                <a:defRPr/>
              </a:pPr>
              <a:t>‹#›</a:t>
            </a:fld>
            <a:endParaRPr lang="en-US" altLang="en-US"/>
          </a:p>
        </p:txBody>
      </p:sp>
    </p:spTree>
    <p:extLst>
      <p:ext uri="{BB962C8B-B14F-4D97-AF65-F5344CB8AC3E}">
        <p14:creationId xmlns:p14="http://schemas.microsoft.com/office/powerpoint/2010/main" val="32461241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69CD917-D5E5-F471-8743-161585BA17D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3DCA19A-48B9-87D5-3DA4-BF7A724B8B0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2922D3E-AC28-7A03-2E52-DAD507CFE0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029" name="Rectangle 5">
            <a:extLst>
              <a:ext uri="{FF2B5EF4-FFF2-40B4-BE49-F238E27FC236}">
                <a16:creationId xmlns:a16="http://schemas.microsoft.com/office/drawing/2014/main" id="{BAFC903E-8712-519D-5CDF-E58B67F8B2B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030" name="Rectangle 6">
            <a:extLst>
              <a:ext uri="{FF2B5EF4-FFF2-40B4-BE49-F238E27FC236}">
                <a16:creationId xmlns:a16="http://schemas.microsoft.com/office/drawing/2014/main" id="{1E9408A6-E8C0-9EDB-F5E6-68824F51F2C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2" charset="0"/>
              </a:defRPr>
            </a:lvl1pPr>
          </a:lstStyle>
          <a:p>
            <a:pPr>
              <a:defRPr/>
            </a:pPr>
            <a:fld id="{1D93A63B-7268-1E4C-8A73-79451C4D18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04" charset="-128"/>
          <a:cs typeface="ＭＳ Ｐゴシック" pitchFamily="-104" charset="-128"/>
        </a:defRPr>
      </a:lvl1pPr>
      <a:lvl2pPr algn="ctr" rtl="0" eaLnBrk="0" fontAlgn="base" hangingPunct="0">
        <a:spcBef>
          <a:spcPct val="0"/>
        </a:spcBef>
        <a:spcAft>
          <a:spcPct val="0"/>
        </a:spcAft>
        <a:defRPr sz="4400">
          <a:solidFill>
            <a:schemeClr val="tx2"/>
          </a:solidFill>
          <a:latin typeface="Times" charset="0"/>
          <a:ea typeface="ＭＳ Ｐゴシック" pitchFamily="-104" charset="-128"/>
          <a:cs typeface="ＭＳ Ｐゴシック" pitchFamily="-104" charset="-128"/>
        </a:defRPr>
      </a:lvl2pPr>
      <a:lvl3pPr algn="ctr" rtl="0" eaLnBrk="0" fontAlgn="base" hangingPunct="0">
        <a:spcBef>
          <a:spcPct val="0"/>
        </a:spcBef>
        <a:spcAft>
          <a:spcPct val="0"/>
        </a:spcAft>
        <a:defRPr sz="4400">
          <a:solidFill>
            <a:schemeClr val="tx2"/>
          </a:solidFill>
          <a:latin typeface="Times" charset="0"/>
          <a:ea typeface="ＭＳ Ｐゴシック" pitchFamily="-104" charset="-128"/>
          <a:cs typeface="ＭＳ Ｐゴシック" pitchFamily="-104" charset="-128"/>
        </a:defRPr>
      </a:lvl3pPr>
      <a:lvl4pPr algn="ctr" rtl="0" eaLnBrk="0" fontAlgn="base" hangingPunct="0">
        <a:spcBef>
          <a:spcPct val="0"/>
        </a:spcBef>
        <a:spcAft>
          <a:spcPct val="0"/>
        </a:spcAft>
        <a:defRPr sz="4400">
          <a:solidFill>
            <a:schemeClr val="tx2"/>
          </a:solidFill>
          <a:latin typeface="Times" charset="0"/>
          <a:ea typeface="ＭＳ Ｐゴシック" pitchFamily="-104" charset="-128"/>
          <a:cs typeface="ＭＳ Ｐゴシック" pitchFamily="-104" charset="-128"/>
        </a:defRPr>
      </a:lvl4pPr>
      <a:lvl5pPr algn="ctr" rtl="0" eaLnBrk="0" fontAlgn="base" hangingPunct="0">
        <a:spcBef>
          <a:spcPct val="0"/>
        </a:spcBef>
        <a:spcAft>
          <a:spcPct val="0"/>
        </a:spcAft>
        <a:defRPr sz="4400">
          <a:solidFill>
            <a:schemeClr val="tx2"/>
          </a:solidFill>
          <a:latin typeface="Times" charset="0"/>
          <a:ea typeface="ＭＳ Ｐゴシック" pitchFamily="-104" charset="-128"/>
          <a:cs typeface="ＭＳ Ｐゴシック" pitchFamily="-104"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4" charset="-128"/>
          <a:cs typeface="ＭＳ Ｐゴシック" pitchFamily="-10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oleObject" Target="../embeddings/oleObject3.bin"/><Relationship Id="rId3" Type="http://schemas.openxmlformats.org/officeDocument/2006/relationships/image" Target="../media/image8.emf"/><Relationship Id="rId7" Type="http://schemas.openxmlformats.org/officeDocument/2006/relationships/oleObject" Target="../embeddings/oleObject1.bin"/><Relationship Id="rId12"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emf"/><Relationship Id="rId11" Type="http://schemas.openxmlformats.org/officeDocument/2006/relationships/image" Target="../media/image14.emf"/><Relationship Id="rId5" Type="http://schemas.openxmlformats.org/officeDocument/2006/relationships/image" Target="../media/image10.emf"/><Relationship Id="rId10" Type="http://schemas.openxmlformats.org/officeDocument/2006/relationships/oleObject" Target="../embeddings/oleObject2.bin"/><Relationship Id="rId4" Type="http://schemas.openxmlformats.org/officeDocument/2006/relationships/image" Target="../media/image9.emf"/><Relationship Id="rId9" Type="http://schemas.openxmlformats.org/officeDocument/2006/relationships/image" Target="../media/image13.emf"/><Relationship Id="rId1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25.emf"/><Relationship Id="rId18" Type="http://schemas.openxmlformats.org/officeDocument/2006/relationships/oleObject" Target="../embeddings/oleObject10.bin"/><Relationship Id="rId3" Type="http://schemas.openxmlformats.org/officeDocument/2006/relationships/image" Target="../media/image21.emf"/><Relationship Id="rId21" Type="http://schemas.openxmlformats.org/officeDocument/2006/relationships/image" Target="../media/image31.png"/><Relationship Id="rId7" Type="http://schemas.openxmlformats.org/officeDocument/2006/relationships/image" Target="../media/image22.emf"/><Relationship Id="rId12" Type="http://schemas.openxmlformats.org/officeDocument/2006/relationships/oleObject" Target="../embeddings/oleObject8.bin"/><Relationship Id="rId17"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27.emf"/><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oleObject" Target="../embeddings/oleObject5.bin"/><Relationship Id="rId11" Type="http://schemas.openxmlformats.org/officeDocument/2006/relationships/image" Target="../media/image24.emf"/><Relationship Id="rId5" Type="http://schemas.openxmlformats.org/officeDocument/2006/relationships/image" Target="../media/image15.emf"/><Relationship Id="rId15" Type="http://schemas.openxmlformats.org/officeDocument/2006/relationships/oleObject" Target="../embeddings/oleObject9.bin"/><Relationship Id="rId23" Type="http://schemas.openxmlformats.org/officeDocument/2006/relationships/image" Target="../media/image33.png"/><Relationship Id="rId10" Type="http://schemas.openxmlformats.org/officeDocument/2006/relationships/oleObject" Target="../embeddings/oleObject7.bin"/><Relationship Id="rId19" Type="http://schemas.openxmlformats.org/officeDocument/2006/relationships/image" Target="../media/image29.emf"/><Relationship Id="rId4" Type="http://schemas.openxmlformats.org/officeDocument/2006/relationships/image" Target="../media/image11.emf"/><Relationship Id="rId9" Type="http://schemas.openxmlformats.org/officeDocument/2006/relationships/image" Target="../media/image23.emf"/><Relationship Id="rId14" Type="http://schemas.openxmlformats.org/officeDocument/2006/relationships/image" Target="../media/image26.png"/><Relationship Id="rId22"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9.png"/><Relationship Id="rId3" Type="http://schemas.openxmlformats.org/officeDocument/2006/relationships/image" Target="../media/image34.emf"/><Relationship Id="rId7" Type="http://schemas.openxmlformats.org/officeDocument/2006/relationships/image" Target="../media/image35.emf"/><Relationship Id="rId12"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oleObject" Target="../embeddings/oleObject11.bin"/><Relationship Id="rId11" Type="http://schemas.openxmlformats.org/officeDocument/2006/relationships/image" Target="../media/image37.emf"/><Relationship Id="rId5" Type="http://schemas.openxmlformats.org/officeDocument/2006/relationships/image" Target="../media/image15.emf"/><Relationship Id="rId10" Type="http://schemas.openxmlformats.org/officeDocument/2006/relationships/oleObject" Target="../embeddings/oleObject13.bin"/><Relationship Id="rId4" Type="http://schemas.openxmlformats.org/officeDocument/2006/relationships/image" Target="../media/image11.emf"/><Relationship Id="rId9" Type="http://schemas.openxmlformats.org/officeDocument/2006/relationships/image" Target="../media/image36.emf"/><Relationship Id="rId1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emf"/></Relationships>
</file>

<file path=ppt/slides/_rels/slide2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66.emf"/><Relationship Id="rId7" Type="http://schemas.openxmlformats.org/officeDocument/2006/relationships/image" Target="../media/image69.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oleObject" Target="../embeddings/oleObject15.bin"/><Relationship Id="rId11" Type="http://schemas.openxmlformats.org/officeDocument/2006/relationships/image" Target="../media/image71.emf"/><Relationship Id="rId5" Type="http://schemas.openxmlformats.org/officeDocument/2006/relationships/image" Target="../media/image68.emf"/><Relationship Id="rId10" Type="http://schemas.openxmlformats.org/officeDocument/2006/relationships/oleObject" Target="../embeddings/oleObject17.bin"/><Relationship Id="rId4" Type="http://schemas.openxmlformats.org/officeDocument/2006/relationships/image" Target="../media/image67.emf"/><Relationship Id="rId9" Type="http://schemas.openxmlformats.org/officeDocument/2006/relationships/image" Target="../media/image70.emf"/></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a:extLst>
              <a:ext uri="{FF2B5EF4-FFF2-40B4-BE49-F238E27FC236}">
                <a16:creationId xmlns:a16="http://schemas.microsoft.com/office/drawing/2014/main" id="{459582E6-D524-1BEB-DB6C-BBADD5072DAE}"/>
              </a:ext>
            </a:extLst>
          </p:cNvPr>
          <p:cNvSpPr txBox="1">
            <a:spLocks noChangeArrowheads="1"/>
          </p:cNvSpPr>
          <p:nvPr/>
        </p:nvSpPr>
        <p:spPr bwMode="auto">
          <a:xfrm>
            <a:off x="1649413" y="609600"/>
            <a:ext cx="5845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600">
                <a:latin typeface="Arial" panose="020B0604020202020204" pitchFamily="34" charset="0"/>
              </a:rPr>
              <a:t>NEPR208  - Optimality and adaptation</a:t>
            </a:r>
          </a:p>
        </p:txBody>
      </p:sp>
      <p:sp>
        <p:nvSpPr>
          <p:cNvPr id="15362" name="TextBox 1">
            <a:extLst>
              <a:ext uri="{FF2B5EF4-FFF2-40B4-BE49-F238E27FC236}">
                <a16:creationId xmlns:a16="http://schemas.microsoft.com/office/drawing/2014/main" id="{66359394-B327-A555-6EF2-B5D7A8362DAB}"/>
              </a:ext>
            </a:extLst>
          </p:cNvPr>
          <p:cNvSpPr txBox="1">
            <a:spLocks noChangeArrowheads="1"/>
          </p:cNvSpPr>
          <p:nvPr/>
        </p:nvSpPr>
        <p:spPr bwMode="auto">
          <a:xfrm>
            <a:off x="3036888" y="3962400"/>
            <a:ext cx="3070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rPr>
              <a:t>Stephen Baccus</a:t>
            </a:r>
          </a:p>
          <a:p>
            <a:pPr algn="ctr">
              <a:spcBef>
                <a:spcPct val="0"/>
              </a:spcBef>
              <a:buFontTx/>
              <a:buNone/>
            </a:pPr>
            <a:r>
              <a:rPr lang="en-US" altLang="en-US" sz="1800">
                <a:latin typeface="Arial" panose="020B0604020202020204" pitchFamily="34" charset="0"/>
              </a:rPr>
              <a:t>Department of Neurobiology</a:t>
            </a:r>
          </a:p>
          <a:p>
            <a:pPr algn="ctr">
              <a:spcBef>
                <a:spcPct val="0"/>
              </a:spcBef>
              <a:buFontTx/>
              <a:buNone/>
            </a:pPr>
            <a:r>
              <a:rPr lang="en-US" altLang="en-US" sz="1800">
                <a:latin typeface="Arial" panose="020B0604020202020204" pitchFamily="34" charset="0"/>
              </a:rPr>
              <a:t>baccus@stanford.edu</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a:extLst>
              <a:ext uri="{FF2B5EF4-FFF2-40B4-BE49-F238E27FC236}">
                <a16:creationId xmlns:a16="http://schemas.microsoft.com/office/drawing/2014/main" id="{769B01C6-DCC4-4E79-6710-7EC736C6F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
            <a:ext cx="5064125"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a:extLst>
              <a:ext uri="{FF2B5EF4-FFF2-40B4-BE49-F238E27FC236}">
                <a16:creationId xmlns:a16="http://schemas.microsoft.com/office/drawing/2014/main" id="{91917FFE-782B-57F9-EA40-154E58A5B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336867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Line 4">
            <a:extLst>
              <a:ext uri="{FF2B5EF4-FFF2-40B4-BE49-F238E27FC236}">
                <a16:creationId xmlns:a16="http://schemas.microsoft.com/office/drawing/2014/main" id="{3A03B50B-8B2A-81F1-7A7E-733FB8AC8300}"/>
              </a:ext>
            </a:extLst>
          </p:cNvPr>
          <p:cNvSpPr>
            <a:spLocks noChangeShapeType="1"/>
          </p:cNvSpPr>
          <p:nvPr/>
        </p:nvSpPr>
        <p:spPr bwMode="auto">
          <a:xfrm>
            <a:off x="6934200" y="1114425"/>
            <a:ext cx="45720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2" name="Line 5">
            <a:extLst>
              <a:ext uri="{FF2B5EF4-FFF2-40B4-BE49-F238E27FC236}">
                <a16:creationId xmlns:a16="http://schemas.microsoft.com/office/drawing/2014/main" id="{E00BB49C-0C1E-A4E5-9F3E-F41DD3E2F94D}"/>
              </a:ext>
            </a:extLst>
          </p:cNvPr>
          <p:cNvSpPr>
            <a:spLocks noChangeShapeType="1"/>
          </p:cNvSpPr>
          <p:nvPr/>
        </p:nvSpPr>
        <p:spPr bwMode="auto">
          <a:xfrm>
            <a:off x="6934200" y="1371600"/>
            <a:ext cx="457200" cy="0"/>
          </a:xfrm>
          <a:prstGeom prst="line">
            <a:avLst/>
          </a:prstGeom>
          <a:noFill/>
          <a:ln w="254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3" name="Text Box 6">
            <a:extLst>
              <a:ext uri="{FF2B5EF4-FFF2-40B4-BE49-F238E27FC236}">
                <a16:creationId xmlns:a16="http://schemas.microsoft.com/office/drawing/2014/main" id="{981FD787-BC51-118B-7D3E-C290D2DA42FB}"/>
              </a:ext>
            </a:extLst>
          </p:cNvPr>
          <p:cNvSpPr txBox="1">
            <a:spLocks noChangeArrowheads="1"/>
          </p:cNvSpPr>
          <p:nvPr/>
        </p:nvSpPr>
        <p:spPr bwMode="auto">
          <a:xfrm>
            <a:off x="7372350" y="904875"/>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i="1">
                <a:latin typeface="Arial" panose="020B0604020202020204" pitchFamily="34" charset="0"/>
              </a:rPr>
              <a:t>S</a:t>
            </a:r>
          </a:p>
        </p:txBody>
      </p:sp>
      <p:sp>
        <p:nvSpPr>
          <p:cNvPr id="27654" name="Text Box 7">
            <a:extLst>
              <a:ext uri="{FF2B5EF4-FFF2-40B4-BE49-F238E27FC236}">
                <a16:creationId xmlns:a16="http://schemas.microsoft.com/office/drawing/2014/main" id="{0C3EE4E5-23E4-BF75-F039-D87153EDED1A}"/>
              </a:ext>
            </a:extLst>
          </p:cNvPr>
          <p:cNvSpPr txBox="1">
            <a:spLocks noChangeArrowheads="1"/>
          </p:cNvSpPr>
          <p:nvPr/>
        </p:nvSpPr>
        <p:spPr bwMode="auto">
          <a:xfrm>
            <a:off x="7396163" y="11636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2000" i="1">
                <a:latin typeface="Arial" panose="020B0604020202020204" pitchFamily="34" charset="0"/>
              </a:rPr>
              <a:t>R</a:t>
            </a:r>
          </a:p>
        </p:txBody>
      </p:sp>
      <p:pic>
        <p:nvPicPr>
          <p:cNvPr id="27655" name="Picture 8">
            <a:extLst>
              <a:ext uri="{FF2B5EF4-FFF2-40B4-BE49-F238E27FC236}">
                <a16:creationId xmlns:a16="http://schemas.microsoft.com/office/drawing/2014/main" id="{F00BF801-2C58-ED2C-EEEB-67AA49C378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246" b="14915"/>
          <a:stretch>
            <a:fillRect/>
          </a:stretch>
        </p:blipFill>
        <p:spPr bwMode="auto">
          <a:xfrm>
            <a:off x="6145213" y="2744788"/>
            <a:ext cx="305276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9">
            <a:extLst>
              <a:ext uri="{FF2B5EF4-FFF2-40B4-BE49-F238E27FC236}">
                <a16:creationId xmlns:a16="http://schemas.microsoft.com/office/drawing/2014/main" id="{5CA96FFE-71BA-2E47-DB52-C4E7E1469649}"/>
              </a:ext>
            </a:extLst>
          </p:cNvPr>
          <p:cNvSpPr txBox="1">
            <a:spLocks noChangeArrowheads="1"/>
          </p:cNvSpPr>
          <p:nvPr/>
        </p:nvSpPr>
        <p:spPr bwMode="auto">
          <a:xfrm>
            <a:off x="7005638" y="2454275"/>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i="1">
                <a:latin typeface="Arial" panose="020B0604020202020204" pitchFamily="34" charset="0"/>
              </a:rPr>
              <a:t>P[R,S]</a:t>
            </a:r>
          </a:p>
        </p:txBody>
      </p:sp>
      <p:sp>
        <p:nvSpPr>
          <p:cNvPr id="27657" name="Text Box 10">
            <a:extLst>
              <a:ext uri="{FF2B5EF4-FFF2-40B4-BE49-F238E27FC236}">
                <a16:creationId xmlns:a16="http://schemas.microsoft.com/office/drawing/2014/main" id="{0C0EC3AB-D8B2-24E3-B301-E6BB9B60CF6E}"/>
              </a:ext>
            </a:extLst>
          </p:cNvPr>
          <p:cNvSpPr txBox="1">
            <a:spLocks noChangeArrowheads="1"/>
          </p:cNvSpPr>
          <p:nvPr/>
        </p:nvSpPr>
        <p:spPr bwMode="auto">
          <a:xfrm>
            <a:off x="6570663" y="2085975"/>
            <a:ext cx="201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a:latin typeface="Arial" panose="020B0604020202020204" pitchFamily="34" charset="0"/>
              </a:rPr>
              <a:t>Joint distribution</a:t>
            </a:r>
          </a:p>
        </p:txBody>
      </p:sp>
      <p:sp>
        <p:nvSpPr>
          <p:cNvPr id="27658" name="Text Box 14">
            <a:extLst>
              <a:ext uri="{FF2B5EF4-FFF2-40B4-BE49-F238E27FC236}">
                <a16:creationId xmlns:a16="http://schemas.microsoft.com/office/drawing/2014/main" id="{B177DF4E-F2A0-522C-9BF5-FBE0C063D6C6}"/>
              </a:ext>
            </a:extLst>
          </p:cNvPr>
          <p:cNvSpPr txBox="1">
            <a:spLocks noChangeArrowheads="1"/>
          </p:cNvSpPr>
          <p:nvPr/>
        </p:nvSpPr>
        <p:spPr bwMode="auto">
          <a:xfrm>
            <a:off x="3860800" y="5376863"/>
            <a:ext cx="1539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2000">
                <a:latin typeface="Arial" panose="020B0604020202020204" pitchFamily="34" charset="0"/>
              </a:rPr>
              <a:t>Marginal</a:t>
            </a:r>
          </a:p>
          <a:p>
            <a:pPr algn="ctr">
              <a:spcBef>
                <a:spcPct val="0"/>
              </a:spcBef>
              <a:buFontTx/>
              <a:buNone/>
            </a:pPr>
            <a:r>
              <a:rPr lang="en-US" altLang="en-US" sz="2000">
                <a:latin typeface="Arial" panose="020B0604020202020204" pitchFamily="34" charset="0"/>
              </a:rPr>
              <a:t>distributions</a:t>
            </a:r>
          </a:p>
        </p:txBody>
      </p:sp>
      <p:sp>
        <p:nvSpPr>
          <p:cNvPr id="27659" name="Rectangle 18">
            <a:extLst>
              <a:ext uri="{FF2B5EF4-FFF2-40B4-BE49-F238E27FC236}">
                <a16:creationId xmlns:a16="http://schemas.microsoft.com/office/drawing/2014/main" id="{2E564698-E795-A7D9-4F56-CEAB6F8E4003}"/>
              </a:ext>
            </a:extLst>
          </p:cNvPr>
          <p:cNvSpPr>
            <a:spLocks noChangeArrowheads="1"/>
          </p:cNvSpPr>
          <p:nvPr/>
        </p:nvSpPr>
        <p:spPr bwMode="auto">
          <a:xfrm>
            <a:off x="6134100" y="2108200"/>
            <a:ext cx="2794000" cy="31877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7660" name="Rectangle 19">
            <a:extLst>
              <a:ext uri="{FF2B5EF4-FFF2-40B4-BE49-F238E27FC236}">
                <a16:creationId xmlns:a16="http://schemas.microsoft.com/office/drawing/2014/main" id="{59812049-57B6-D7E1-6939-41A5071B0A0C}"/>
              </a:ext>
            </a:extLst>
          </p:cNvPr>
          <p:cNvSpPr>
            <a:spLocks noChangeArrowheads="1"/>
          </p:cNvSpPr>
          <p:nvPr/>
        </p:nvSpPr>
        <p:spPr bwMode="auto">
          <a:xfrm>
            <a:off x="3505200" y="5219700"/>
            <a:ext cx="1968500" cy="14478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grpSp>
        <p:nvGrpSpPr>
          <p:cNvPr id="2" name="Group 22">
            <a:extLst>
              <a:ext uri="{FF2B5EF4-FFF2-40B4-BE49-F238E27FC236}">
                <a16:creationId xmlns:a16="http://schemas.microsoft.com/office/drawing/2014/main" id="{0F71D0C9-372E-7362-0087-6189A53D9053}"/>
              </a:ext>
            </a:extLst>
          </p:cNvPr>
          <p:cNvGrpSpPr>
            <a:grpSpLocks/>
          </p:cNvGrpSpPr>
          <p:nvPr/>
        </p:nvGrpSpPr>
        <p:grpSpPr bwMode="auto">
          <a:xfrm>
            <a:off x="3806825" y="2085975"/>
            <a:ext cx="4729163" cy="3992563"/>
            <a:chOff x="2432" y="1314"/>
            <a:chExt cx="2979" cy="2515"/>
          </a:xfrm>
        </p:grpSpPr>
        <p:sp>
          <p:nvSpPr>
            <p:cNvPr id="27671" name="Text Box 23">
              <a:extLst>
                <a:ext uri="{FF2B5EF4-FFF2-40B4-BE49-F238E27FC236}">
                  <a16:creationId xmlns:a16="http://schemas.microsoft.com/office/drawing/2014/main" id="{E5C41C7C-80B4-BF4A-D2CD-42432DB9D986}"/>
                </a:ext>
              </a:extLst>
            </p:cNvPr>
            <p:cNvSpPr txBox="1">
              <a:spLocks noChangeArrowheads="1"/>
            </p:cNvSpPr>
            <p:nvPr/>
          </p:nvSpPr>
          <p:spPr bwMode="auto">
            <a:xfrm>
              <a:off x="4139" y="1314"/>
              <a:ext cx="12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a:latin typeface="Arial" panose="020B0604020202020204" pitchFamily="34" charset="0"/>
                </a:rPr>
                <a:t>Joint distribution</a:t>
              </a:r>
            </a:p>
          </p:txBody>
        </p:sp>
        <p:sp>
          <p:nvSpPr>
            <p:cNvPr id="27672" name="Text Box 24">
              <a:extLst>
                <a:ext uri="{FF2B5EF4-FFF2-40B4-BE49-F238E27FC236}">
                  <a16:creationId xmlns:a16="http://schemas.microsoft.com/office/drawing/2014/main" id="{C058DC88-E5C4-C82D-8090-4ADB318FAE14}"/>
                </a:ext>
              </a:extLst>
            </p:cNvPr>
            <p:cNvSpPr txBox="1">
              <a:spLocks noChangeArrowheads="1"/>
            </p:cNvSpPr>
            <p:nvPr/>
          </p:nvSpPr>
          <p:spPr bwMode="auto">
            <a:xfrm>
              <a:off x="2432" y="3387"/>
              <a:ext cx="97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2000">
                  <a:latin typeface="Arial" panose="020B0604020202020204" pitchFamily="34" charset="0"/>
                </a:rPr>
                <a:t>Marginal</a:t>
              </a:r>
            </a:p>
            <a:p>
              <a:pPr algn="ctr">
                <a:spcBef>
                  <a:spcPct val="0"/>
                </a:spcBef>
                <a:buFontTx/>
                <a:buNone/>
              </a:pPr>
              <a:r>
                <a:rPr lang="en-US" altLang="en-US" sz="2000">
                  <a:latin typeface="Arial" panose="020B0604020202020204" pitchFamily="34" charset="0"/>
                </a:rPr>
                <a:t>distributions</a:t>
              </a:r>
            </a:p>
          </p:txBody>
        </p:sp>
      </p:grpSp>
      <p:grpSp>
        <p:nvGrpSpPr>
          <p:cNvPr id="3" name="Group 31">
            <a:extLst>
              <a:ext uri="{FF2B5EF4-FFF2-40B4-BE49-F238E27FC236}">
                <a16:creationId xmlns:a16="http://schemas.microsoft.com/office/drawing/2014/main" id="{26C73B9A-E03B-E5B9-A715-F5092CADEBCC}"/>
              </a:ext>
            </a:extLst>
          </p:cNvPr>
          <p:cNvGrpSpPr>
            <a:grpSpLocks/>
          </p:cNvGrpSpPr>
          <p:nvPr/>
        </p:nvGrpSpPr>
        <p:grpSpPr bwMode="auto">
          <a:xfrm>
            <a:off x="4600575" y="2573338"/>
            <a:ext cx="1922463" cy="2671762"/>
            <a:chOff x="2898" y="1621"/>
            <a:chExt cx="1211" cy="1683"/>
          </a:xfrm>
        </p:grpSpPr>
        <p:pic>
          <p:nvPicPr>
            <p:cNvPr id="27669" name="Picture 12">
              <a:extLst>
                <a:ext uri="{FF2B5EF4-FFF2-40B4-BE49-F238E27FC236}">
                  <a16:creationId xmlns:a16="http://schemas.microsoft.com/office/drawing/2014/main" id="{D52BABF4-053F-3A0D-B239-699ABF824A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1355"/>
            <a:stretch>
              <a:fillRect/>
            </a:stretch>
          </p:blipFill>
          <p:spPr bwMode="auto">
            <a:xfrm>
              <a:off x="2898" y="1702"/>
              <a:ext cx="1211" cy="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70" name="Object 4">
              <a:extLst>
                <a:ext uri="{FF2B5EF4-FFF2-40B4-BE49-F238E27FC236}">
                  <a16:creationId xmlns:a16="http://schemas.microsoft.com/office/drawing/2014/main" id="{2C7313FD-B628-DC7A-8D9A-C1FC658B2CDE}"/>
                </a:ext>
              </a:extLst>
            </p:cNvPr>
            <p:cNvGraphicFramePr>
              <a:graphicFrameLocks noChangeAspect="1"/>
            </p:cNvGraphicFramePr>
            <p:nvPr/>
          </p:nvGraphicFramePr>
          <p:xfrm>
            <a:off x="3346" y="1621"/>
            <a:ext cx="384" cy="238"/>
          </p:xfrm>
          <a:graphic>
            <a:graphicData uri="http://schemas.openxmlformats.org/presentationml/2006/ole">
              <mc:AlternateContent xmlns:mc="http://schemas.openxmlformats.org/markup-compatibility/2006">
                <mc:Choice xmlns:v="urn:schemas-microsoft-com:vml" Requires="v">
                  <p:oleObj name="Equation" r:id="rId7" imgW="368300" imgH="228600" progId="Equation.DSMT4">
                    <p:embed/>
                  </p:oleObj>
                </mc:Choice>
                <mc:Fallback>
                  <p:oleObj name="Equation" r:id="rId7" imgW="368300" imgH="228600" progId="Equation.DSMT4">
                    <p:embed/>
                    <p:pic>
                      <p:nvPicPr>
                        <p:cNvPr id="27670" name="Object 4">
                          <a:extLst>
                            <a:ext uri="{FF2B5EF4-FFF2-40B4-BE49-F238E27FC236}">
                              <a16:creationId xmlns:a16="http://schemas.microsoft.com/office/drawing/2014/main" id="{2C7313FD-B628-DC7A-8D9A-C1FC658B2C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6" y="1621"/>
                          <a:ext cx="384"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4" name="Group 33">
            <a:extLst>
              <a:ext uri="{FF2B5EF4-FFF2-40B4-BE49-F238E27FC236}">
                <a16:creationId xmlns:a16="http://schemas.microsoft.com/office/drawing/2014/main" id="{2099F5DD-38DE-2F00-7B4C-FD80E53521DD}"/>
              </a:ext>
            </a:extLst>
          </p:cNvPr>
          <p:cNvGrpSpPr>
            <a:grpSpLocks/>
          </p:cNvGrpSpPr>
          <p:nvPr/>
        </p:nvGrpSpPr>
        <p:grpSpPr bwMode="auto">
          <a:xfrm>
            <a:off x="6091238" y="2584450"/>
            <a:ext cx="3052762" cy="2732088"/>
            <a:chOff x="3837" y="1628"/>
            <a:chExt cx="1923" cy="1721"/>
          </a:xfrm>
        </p:grpSpPr>
        <p:pic>
          <p:nvPicPr>
            <p:cNvPr id="27667" name="Picture 20">
              <a:extLst>
                <a:ext uri="{FF2B5EF4-FFF2-40B4-BE49-F238E27FC236}">
                  <a16:creationId xmlns:a16="http://schemas.microsoft.com/office/drawing/2014/main" id="{77D9E148-717A-3E9C-89C3-E13291F25A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6246" b="14915"/>
            <a:stretch>
              <a:fillRect/>
            </a:stretch>
          </p:blipFill>
          <p:spPr bwMode="auto">
            <a:xfrm>
              <a:off x="3837" y="1729"/>
              <a:ext cx="1923"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68" name="Object 3">
              <a:extLst>
                <a:ext uri="{FF2B5EF4-FFF2-40B4-BE49-F238E27FC236}">
                  <a16:creationId xmlns:a16="http://schemas.microsoft.com/office/drawing/2014/main" id="{A9F8CA50-F8BC-45D9-541F-49B277979861}"/>
                </a:ext>
              </a:extLst>
            </p:cNvPr>
            <p:cNvGraphicFramePr>
              <a:graphicFrameLocks noChangeAspect="1"/>
            </p:cNvGraphicFramePr>
            <p:nvPr/>
          </p:nvGraphicFramePr>
          <p:xfrm>
            <a:off x="4416" y="1628"/>
            <a:ext cx="516" cy="238"/>
          </p:xfrm>
          <a:graphic>
            <a:graphicData uri="http://schemas.openxmlformats.org/presentationml/2006/ole">
              <mc:AlternateContent xmlns:mc="http://schemas.openxmlformats.org/markup-compatibility/2006">
                <mc:Choice xmlns:v="urn:schemas-microsoft-com:vml" Requires="v">
                  <p:oleObj name="Equation" r:id="rId10" imgW="495300" imgH="228600" progId="Equation.DSMT4">
                    <p:embed/>
                  </p:oleObj>
                </mc:Choice>
                <mc:Fallback>
                  <p:oleObj name="Equation" r:id="rId10" imgW="495300" imgH="228600" progId="Equation.DSMT4">
                    <p:embed/>
                    <p:pic>
                      <p:nvPicPr>
                        <p:cNvPr id="27668" name="Object 3">
                          <a:extLst>
                            <a:ext uri="{FF2B5EF4-FFF2-40B4-BE49-F238E27FC236}">
                              <a16:creationId xmlns:a16="http://schemas.microsoft.com/office/drawing/2014/main" id="{A9F8CA50-F8BC-45D9-541F-49B2779798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6" y="1628"/>
                          <a:ext cx="516"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grpSp>
        <p:nvGrpSpPr>
          <p:cNvPr id="5" name="Group 32">
            <a:extLst>
              <a:ext uri="{FF2B5EF4-FFF2-40B4-BE49-F238E27FC236}">
                <a16:creationId xmlns:a16="http://schemas.microsoft.com/office/drawing/2014/main" id="{3A92A1A9-924A-34C0-7EAA-978FBF7736BB}"/>
              </a:ext>
            </a:extLst>
          </p:cNvPr>
          <p:cNvGrpSpPr>
            <a:grpSpLocks/>
          </p:cNvGrpSpPr>
          <p:nvPr/>
        </p:nvGrpSpPr>
        <p:grpSpPr bwMode="auto">
          <a:xfrm>
            <a:off x="5594350" y="5110163"/>
            <a:ext cx="3778250" cy="1706562"/>
            <a:chOff x="3524" y="3219"/>
            <a:chExt cx="2380" cy="1075"/>
          </a:xfrm>
        </p:grpSpPr>
        <p:pic>
          <p:nvPicPr>
            <p:cNvPr id="27665" name="Picture 16">
              <a:extLst>
                <a:ext uri="{FF2B5EF4-FFF2-40B4-BE49-F238E27FC236}">
                  <a16:creationId xmlns:a16="http://schemas.microsoft.com/office/drawing/2014/main" id="{47631626-7009-A495-D623-7B61459124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3840"/>
            <a:stretch>
              <a:fillRect/>
            </a:stretch>
          </p:blipFill>
          <p:spPr bwMode="auto">
            <a:xfrm>
              <a:off x="3806" y="3219"/>
              <a:ext cx="2098" cy="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66" name="Object 2">
              <a:extLst>
                <a:ext uri="{FF2B5EF4-FFF2-40B4-BE49-F238E27FC236}">
                  <a16:creationId xmlns:a16="http://schemas.microsoft.com/office/drawing/2014/main" id="{E7495D4A-FCF5-BDDC-A713-644CBC5F04FA}"/>
                </a:ext>
              </a:extLst>
            </p:cNvPr>
            <p:cNvGraphicFramePr>
              <a:graphicFrameLocks noChangeAspect="1"/>
            </p:cNvGraphicFramePr>
            <p:nvPr/>
          </p:nvGraphicFramePr>
          <p:xfrm>
            <a:off x="3524" y="3498"/>
            <a:ext cx="358" cy="238"/>
          </p:xfrm>
          <a:graphic>
            <a:graphicData uri="http://schemas.openxmlformats.org/presentationml/2006/ole">
              <mc:AlternateContent xmlns:mc="http://schemas.openxmlformats.org/markup-compatibility/2006">
                <mc:Choice xmlns:v="urn:schemas-microsoft-com:vml" Requires="v">
                  <p:oleObj name="Equation" r:id="rId13" imgW="342900" imgH="228600" progId="Equation.DSMT4">
                    <p:embed/>
                  </p:oleObj>
                </mc:Choice>
                <mc:Fallback>
                  <p:oleObj name="Equation" r:id="rId13" imgW="342900" imgH="228600" progId="Equation.DSMT4">
                    <p:embed/>
                    <p:pic>
                      <p:nvPicPr>
                        <p:cNvPr id="27666" name="Object 2">
                          <a:extLst>
                            <a:ext uri="{FF2B5EF4-FFF2-40B4-BE49-F238E27FC236}">
                              <a16:creationId xmlns:a16="http://schemas.microsoft.com/office/drawing/2014/main" id="{E7495D4A-FCF5-BDDC-A713-644CBC5F04F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4" y="3498"/>
                          <a:ext cx="358" cy="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4">
            <a:extLst>
              <a:ext uri="{FF2B5EF4-FFF2-40B4-BE49-F238E27FC236}">
                <a16:creationId xmlns:a16="http://schemas.microsoft.com/office/drawing/2014/main" id="{6E2520C0-FFD8-597B-0828-F2339140AEBB}"/>
              </a:ext>
            </a:extLst>
          </p:cNvPr>
          <p:cNvSpPr txBox="1">
            <a:spLocks noChangeArrowheads="1"/>
          </p:cNvSpPr>
          <p:nvPr/>
        </p:nvSpPr>
        <p:spPr bwMode="auto">
          <a:xfrm>
            <a:off x="2006600" y="382588"/>
            <a:ext cx="5862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2400" u="sng">
                <a:latin typeface="Arial" panose="020B0604020202020204" pitchFamily="34" charset="0"/>
              </a:rPr>
              <a:t>A Mathematical Theory of Communication</a:t>
            </a:r>
            <a:endParaRPr lang="en-US" altLang="en-US" sz="2000" u="sng">
              <a:latin typeface="Arial" panose="020B0604020202020204" pitchFamily="34" charset="0"/>
            </a:endParaRPr>
          </a:p>
          <a:p>
            <a:pPr algn="ctr">
              <a:spcBef>
                <a:spcPct val="0"/>
              </a:spcBef>
              <a:buFontTx/>
              <a:buNone/>
            </a:pPr>
            <a:r>
              <a:rPr lang="en-US" altLang="en-US" sz="2400">
                <a:latin typeface="Arial" panose="020B0604020202020204" pitchFamily="34" charset="0"/>
              </a:rPr>
              <a:t>Claude Shannon</a:t>
            </a:r>
            <a:r>
              <a:rPr lang="en-US" altLang="en-US" sz="2000">
                <a:latin typeface="Arial" panose="020B0604020202020204" pitchFamily="34" charset="0"/>
              </a:rPr>
              <a:t> </a:t>
            </a:r>
            <a:r>
              <a:rPr lang="en-US" altLang="en-US" sz="1600">
                <a:latin typeface="Arial" panose="020B0604020202020204" pitchFamily="34" charset="0"/>
              </a:rPr>
              <a:t>(1948)</a:t>
            </a:r>
          </a:p>
        </p:txBody>
      </p:sp>
      <p:sp>
        <p:nvSpPr>
          <p:cNvPr id="29698" name="Text Box 5">
            <a:extLst>
              <a:ext uri="{FF2B5EF4-FFF2-40B4-BE49-F238E27FC236}">
                <a16:creationId xmlns:a16="http://schemas.microsoft.com/office/drawing/2014/main" id="{8573C2AA-C7E3-3404-FD65-403F17C48292}"/>
              </a:ext>
            </a:extLst>
          </p:cNvPr>
          <p:cNvSpPr txBox="1">
            <a:spLocks noChangeArrowheads="1"/>
          </p:cNvSpPr>
          <p:nvPr/>
        </p:nvSpPr>
        <p:spPr bwMode="auto">
          <a:xfrm>
            <a:off x="4810125" y="6296025"/>
            <a:ext cx="4043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rPr>
              <a:t>Bell System Technical Journal 27, 379-423</a:t>
            </a:r>
          </a:p>
        </p:txBody>
      </p:sp>
      <p:pic>
        <p:nvPicPr>
          <p:cNvPr id="29699" name="Picture 2">
            <a:extLst>
              <a:ext uri="{FF2B5EF4-FFF2-40B4-BE49-F238E27FC236}">
                <a16:creationId xmlns:a16="http://schemas.microsoft.com/office/drawing/2014/main" id="{0766064E-0791-18E1-C590-337E7585A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1120775"/>
            <a:ext cx="877570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a:extLst>
              <a:ext uri="{FF2B5EF4-FFF2-40B4-BE49-F238E27FC236}">
                <a16:creationId xmlns:a16="http://schemas.microsoft.com/office/drawing/2014/main" id="{EFECD8D1-8568-8303-156C-481776C96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1120775"/>
            <a:ext cx="877570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ext Box 4">
            <a:extLst>
              <a:ext uri="{FF2B5EF4-FFF2-40B4-BE49-F238E27FC236}">
                <a16:creationId xmlns:a16="http://schemas.microsoft.com/office/drawing/2014/main" id="{5ED073AC-92E3-2828-47DF-7EB5C9D99F5F}"/>
              </a:ext>
            </a:extLst>
          </p:cNvPr>
          <p:cNvSpPr txBox="1">
            <a:spLocks noChangeArrowheads="1"/>
          </p:cNvSpPr>
          <p:nvPr/>
        </p:nvSpPr>
        <p:spPr bwMode="auto">
          <a:xfrm>
            <a:off x="2006600" y="382588"/>
            <a:ext cx="5862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2400" u="sng">
                <a:latin typeface="Arial" panose="020B0604020202020204" pitchFamily="34" charset="0"/>
              </a:rPr>
              <a:t>A Mathematical Theory of Communication</a:t>
            </a:r>
            <a:endParaRPr lang="en-US" altLang="en-US" sz="2000" u="sng">
              <a:latin typeface="Arial" panose="020B0604020202020204" pitchFamily="34" charset="0"/>
            </a:endParaRPr>
          </a:p>
          <a:p>
            <a:pPr algn="ctr">
              <a:spcBef>
                <a:spcPct val="0"/>
              </a:spcBef>
              <a:buFontTx/>
              <a:buNone/>
            </a:pPr>
            <a:r>
              <a:rPr lang="en-US" altLang="en-US" sz="2400">
                <a:latin typeface="Arial" panose="020B0604020202020204" pitchFamily="34" charset="0"/>
              </a:rPr>
              <a:t>Claude Shannon</a:t>
            </a:r>
            <a:r>
              <a:rPr lang="en-US" altLang="en-US" sz="2000">
                <a:latin typeface="Arial" panose="020B0604020202020204" pitchFamily="34" charset="0"/>
              </a:rPr>
              <a:t> </a:t>
            </a:r>
            <a:r>
              <a:rPr lang="en-US" altLang="en-US" sz="1600">
                <a:latin typeface="Arial" panose="020B0604020202020204" pitchFamily="34" charset="0"/>
              </a:rPr>
              <a:t>(1948)</a:t>
            </a:r>
          </a:p>
        </p:txBody>
      </p:sp>
      <p:sp>
        <p:nvSpPr>
          <p:cNvPr id="31747" name="Text Box 5">
            <a:extLst>
              <a:ext uri="{FF2B5EF4-FFF2-40B4-BE49-F238E27FC236}">
                <a16:creationId xmlns:a16="http://schemas.microsoft.com/office/drawing/2014/main" id="{7161352C-B4F8-A64E-E4D1-10C372AEC80E}"/>
              </a:ext>
            </a:extLst>
          </p:cNvPr>
          <p:cNvSpPr txBox="1">
            <a:spLocks noChangeArrowheads="1"/>
          </p:cNvSpPr>
          <p:nvPr/>
        </p:nvSpPr>
        <p:spPr bwMode="auto">
          <a:xfrm>
            <a:off x="4810125" y="6296025"/>
            <a:ext cx="4043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rPr>
              <a:t>Bell System Technical Journal 27, 379-423</a:t>
            </a:r>
          </a:p>
        </p:txBody>
      </p:sp>
      <p:sp>
        <p:nvSpPr>
          <p:cNvPr id="31748" name="TextBox 1">
            <a:extLst>
              <a:ext uri="{FF2B5EF4-FFF2-40B4-BE49-F238E27FC236}">
                <a16:creationId xmlns:a16="http://schemas.microsoft.com/office/drawing/2014/main" id="{5C02DEB0-6B2D-3BCA-4A85-7F442E9E0B40}"/>
              </a:ext>
            </a:extLst>
          </p:cNvPr>
          <p:cNvSpPr txBox="1">
            <a:spLocks noChangeArrowheads="1"/>
          </p:cNvSpPr>
          <p:nvPr/>
        </p:nvSpPr>
        <p:spPr bwMode="auto">
          <a:xfrm>
            <a:off x="557213" y="2225675"/>
            <a:ext cx="782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World</a:t>
            </a:r>
          </a:p>
        </p:txBody>
      </p:sp>
      <p:sp>
        <p:nvSpPr>
          <p:cNvPr id="31749" name="TextBox 5">
            <a:extLst>
              <a:ext uri="{FF2B5EF4-FFF2-40B4-BE49-F238E27FC236}">
                <a16:creationId xmlns:a16="http://schemas.microsoft.com/office/drawing/2014/main" id="{05964C2E-3A4D-B007-CF0C-DC4F9C593E3C}"/>
              </a:ext>
            </a:extLst>
          </p:cNvPr>
          <p:cNvSpPr txBox="1">
            <a:spLocks noChangeArrowheads="1"/>
          </p:cNvSpPr>
          <p:nvPr/>
        </p:nvSpPr>
        <p:spPr bwMode="auto">
          <a:xfrm>
            <a:off x="2120900" y="2160588"/>
            <a:ext cx="889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Sense</a:t>
            </a:r>
          </a:p>
          <a:p>
            <a:pPr>
              <a:spcBef>
                <a:spcPct val="0"/>
              </a:spcBef>
              <a:buFontTx/>
              <a:buNone/>
            </a:pPr>
            <a:r>
              <a:rPr lang="en-US" altLang="en-US" sz="1800">
                <a:latin typeface="Arial" panose="020B0604020202020204" pitchFamily="34" charset="0"/>
              </a:rPr>
              <a:t>organs</a:t>
            </a:r>
          </a:p>
        </p:txBody>
      </p:sp>
      <p:sp>
        <p:nvSpPr>
          <p:cNvPr id="31750" name="TextBox 6">
            <a:extLst>
              <a:ext uri="{FF2B5EF4-FFF2-40B4-BE49-F238E27FC236}">
                <a16:creationId xmlns:a16="http://schemas.microsoft.com/office/drawing/2014/main" id="{F90C205C-5B53-48EC-32E6-914445EEF71E}"/>
              </a:ext>
            </a:extLst>
          </p:cNvPr>
          <p:cNvSpPr txBox="1">
            <a:spLocks noChangeArrowheads="1"/>
          </p:cNvSpPr>
          <p:nvPr/>
        </p:nvSpPr>
        <p:spPr bwMode="auto">
          <a:xfrm>
            <a:off x="3822700" y="1855788"/>
            <a:ext cx="1390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Spike trains</a:t>
            </a:r>
          </a:p>
        </p:txBody>
      </p:sp>
      <p:sp>
        <p:nvSpPr>
          <p:cNvPr id="31751" name="TextBox 7">
            <a:extLst>
              <a:ext uri="{FF2B5EF4-FFF2-40B4-BE49-F238E27FC236}">
                <a16:creationId xmlns:a16="http://schemas.microsoft.com/office/drawing/2014/main" id="{5DBBFE46-EB51-5436-29A8-AF6DFACE8746}"/>
              </a:ext>
            </a:extLst>
          </p:cNvPr>
          <p:cNvSpPr txBox="1">
            <a:spLocks noChangeArrowheads="1"/>
          </p:cNvSpPr>
          <p:nvPr/>
        </p:nvSpPr>
        <p:spPr bwMode="auto">
          <a:xfrm>
            <a:off x="5883275" y="2157413"/>
            <a:ext cx="865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rPr>
              <a:t>Higher</a:t>
            </a:r>
          </a:p>
          <a:p>
            <a:pPr algn="ctr">
              <a:spcBef>
                <a:spcPct val="0"/>
              </a:spcBef>
              <a:buFontTx/>
              <a:buNone/>
            </a:pPr>
            <a:r>
              <a:rPr lang="en-US" altLang="en-US" sz="1800">
                <a:latin typeface="Arial" panose="020B0604020202020204" pitchFamily="34" charset="0"/>
              </a:rPr>
              <a:t>brain</a:t>
            </a:r>
          </a:p>
        </p:txBody>
      </p:sp>
      <p:sp>
        <p:nvSpPr>
          <p:cNvPr id="31752" name="TextBox 8">
            <a:extLst>
              <a:ext uri="{FF2B5EF4-FFF2-40B4-BE49-F238E27FC236}">
                <a16:creationId xmlns:a16="http://schemas.microsoft.com/office/drawing/2014/main" id="{3777BC9A-6CC9-A47A-401D-A608E2CAB4C4}"/>
              </a:ext>
            </a:extLst>
          </p:cNvPr>
          <p:cNvSpPr txBox="1">
            <a:spLocks noChangeArrowheads="1"/>
          </p:cNvSpPr>
          <p:nvPr/>
        </p:nvSpPr>
        <p:spPr bwMode="auto">
          <a:xfrm>
            <a:off x="7388225" y="2130425"/>
            <a:ext cx="109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rPr>
              <a:t>Memory,</a:t>
            </a:r>
          </a:p>
          <a:p>
            <a:pPr algn="ctr">
              <a:spcBef>
                <a:spcPct val="0"/>
              </a:spcBef>
              <a:buFontTx/>
              <a:buNone/>
            </a:pPr>
            <a:r>
              <a:rPr lang="en-US" altLang="en-US" sz="1800">
                <a:latin typeface="Arial" panose="020B0604020202020204" pitchFamily="34" charset="0"/>
              </a:rPr>
              <a:t>Behavior</a:t>
            </a:r>
          </a:p>
        </p:txBody>
      </p:sp>
      <p:sp>
        <p:nvSpPr>
          <p:cNvPr id="31753" name="TextBox 2">
            <a:extLst>
              <a:ext uri="{FF2B5EF4-FFF2-40B4-BE49-F238E27FC236}">
                <a16:creationId xmlns:a16="http://schemas.microsoft.com/office/drawing/2014/main" id="{B29148EA-8DC5-9922-732B-042C1486E700}"/>
              </a:ext>
            </a:extLst>
          </p:cNvPr>
          <p:cNvSpPr txBox="1">
            <a:spLocks noChangeArrowheads="1"/>
          </p:cNvSpPr>
          <p:nvPr/>
        </p:nvSpPr>
        <p:spPr bwMode="auto">
          <a:xfrm>
            <a:off x="3879850" y="3865563"/>
            <a:ext cx="1189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400">
                <a:latin typeface="Arial" panose="020B0604020202020204" pitchFamily="34" charset="0"/>
              </a:rPr>
              <a:t>Biophysical</a:t>
            </a:r>
          </a:p>
          <a:p>
            <a:pPr algn="ctr">
              <a:spcBef>
                <a:spcPct val="0"/>
              </a:spcBef>
              <a:buFontTx/>
              <a:buNone/>
            </a:pPr>
            <a:r>
              <a:rPr lang="en-US" altLang="en-US" sz="1400">
                <a:latin typeface="Arial" panose="020B0604020202020204" pitchFamily="34" charset="0"/>
              </a:rPr>
              <a:t>mechanisms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a:extLst>
              <a:ext uri="{FF2B5EF4-FFF2-40B4-BE49-F238E27FC236}">
                <a16:creationId xmlns:a16="http://schemas.microsoft.com/office/drawing/2014/main" id="{3D508EE9-88FE-F1BA-431F-B9D1BA952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1120775"/>
            <a:ext cx="8775700"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 Box 4">
            <a:extLst>
              <a:ext uri="{FF2B5EF4-FFF2-40B4-BE49-F238E27FC236}">
                <a16:creationId xmlns:a16="http://schemas.microsoft.com/office/drawing/2014/main" id="{F2AE3B01-F9BD-35A7-A215-07DA72CABE6D}"/>
              </a:ext>
            </a:extLst>
          </p:cNvPr>
          <p:cNvSpPr txBox="1">
            <a:spLocks noChangeArrowheads="1"/>
          </p:cNvSpPr>
          <p:nvPr/>
        </p:nvSpPr>
        <p:spPr bwMode="auto">
          <a:xfrm>
            <a:off x="2006600" y="382588"/>
            <a:ext cx="5862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2400" u="sng">
                <a:latin typeface="Arial" panose="020B0604020202020204" pitchFamily="34" charset="0"/>
              </a:rPr>
              <a:t>A Mathematical Theory of Communication</a:t>
            </a:r>
            <a:endParaRPr lang="en-US" altLang="en-US" sz="2000" u="sng">
              <a:latin typeface="Arial" panose="020B0604020202020204" pitchFamily="34" charset="0"/>
            </a:endParaRPr>
          </a:p>
          <a:p>
            <a:pPr algn="ctr">
              <a:spcBef>
                <a:spcPct val="0"/>
              </a:spcBef>
              <a:buFontTx/>
              <a:buNone/>
            </a:pPr>
            <a:r>
              <a:rPr lang="en-US" altLang="en-US" sz="2400">
                <a:latin typeface="Arial" panose="020B0604020202020204" pitchFamily="34" charset="0"/>
              </a:rPr>
              <a:t>Claude Shannon</a:t>
            </a:r>
            <a:r>
              <a:rPr lang="en-US" altLang="en-US" sz="2000">
                <a:latin typeface="Arial" panose="020B0604020202020204" pitchFamily="34" charset="0"/>
              </a:rPr>
              <a:t> </a:t>
            </a:r>
            <a:r>
              <a:rPr lang="en-US" altLang="en-US" sz="1600">
                <a:latin typeface="Arial" panose="020B0604020202020204" pitchFamily="34" charset="0"/>
              </a:rPr>
              <a:t>(1948)</a:t>
            </a:r>
          </a:p>
        </p:txBody>
      </p:sp>
      <p:sp>
        <p:nvSpPr>
          <p:cNvPr id="33795" name="Text Box 5">
            <a:extLst>
              <a:ext uri="{FF2B5EF4-FFF2-40B4-BE49-F238E27FC236}">
                <a16:creationId xmlns:a16="http://schemas.microsoft.com/office/drawing/2014/main" id="{41B3FE33-F9F2-82D1-53C9-8FC928108202}"/>
              </a:ext>
            </a:extLst>
          </p:cNvPr>
          <p:cNvSpPr txBox="1">
            <a:spLocks noChangeArrowheads="1"/>
          </p:cNvSpPr>
          <p:nvPr/>
        </p:nvSpPr>
        <p:spPr bwMode="auto">
          <a:xfrm>
            <a:off x="4810125" y="6296025"/>
            <a:ext cx="4043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rPr>
              <a:t>Bell System Technical Journal 27, 379-423</a:t>
            </a:r>
          </a:p>
        </p:txBody>
      </p:sp>
      <p:sp>
        <p:nvSpPr>
          <p:cNvPr id="33796" name="TextBox 1">
            <a:extLst>
              <a:ext uri="{FF2B5EF4-FFF2-40B4-BE49-F238E27FC236}">
                <a16:creationId xmlns:a16="http://schemas.microsoft.com/office/drawing/2014/main" id="{2EE7465A-C208-1A12-B3F6-2D82CD5661D0}"/>
              </a:ext>
            </a:extLst>
          </p:cNvPr>
          <p:cNvSpPr txBox="1">
            <a:spLocks noChangeArrowheads="1"/>
          </p:cNvSpPr>
          <p:nvPr/>
        </p:nvSpPr>
        <p:spPr bwMode="auto">
          <a:xfrm>
            <a:off x="557213" y="2225675"/>
            <a:ext cx="9667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rPr>
              <a:t>Presyn.</a:t>
            </a:r>
          </a:p>
          <a:p>
            <a:pPr algn="ctr">
              <a:spcBef>
                <a:spcPct val="0"/>
              </a:spcBef>
              <a:buFontTx/>
              <a:buNone/>
            </a:pPr>
            <a:r>
              <a:rPr lang="en-US" altLang="en-US" sz="1800">
                <a:latin typeface="Arial" panose="020B0604020202020204" pitchFamily="34" charset="0"/>
              </a:rPr>
              <a:t>V</a:t>
            </a:r>
            <a:r>
              <a:rPr lang="en-US" altLang="en-US" sz="1800" baseline="-25000">
                <a:latin typeface="Arial" panose="020B0604020202020204" pitchFamily="34" charset="0"/>
              </a:rPr>
              <a:t>m</a:t>
            </a:r>
          </a:p>
        </p:txBody>
      </p:sp>
      <p:sp>
        <p:nvSpPr>
          <p:cNvPr id="33797" name="TextBox 5">
            <a:extLst>
              <a:ext uri="{FF2B5EF4-FFF2-40B4-BE49-F238E27FC236}">
                <a16:creationId xmlns:a16="http://schemas.microsoft.com/office/drawing/2014/main" id="{78A5B962-DFA2-509D-DE0E-7E834F6084CB}"/>
              </a:ext>
            </a:extLst>
          </p:cNvPr>
          <p:cNvSpPr txBox="1">
            <a:spLocks noChangeArrowheads="1"/>
          </p:cNvSpPr>
          <p:nvPr/>
        </p:nvSpPr>
        <p:spPr bwMode="auto">
          <a:xfrm>
            <a:off x="2011363" y="2270125"/>
            <a:ext cx="1082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Synapse</a:t>
            </a:r>
          </a:p>
        </p:txBody>
      </p:sp>
      <p:sp>
        <p:nvSpPr>
          <p:cNvPr id="33798" name="TextBox 6">
            <a:extLst>
              <a:ext uri="{FF2B5EF4-FFF2-40B4-BE49-F238E27FC236}">
                <a16:creationId xmlns:a16="http://schemas.microsoft.com/office/drawing/2014/main" id="{D1D1C681-7934-A0FA-9A19-EDBAE5BE494F}"/>
              </a:ext>
            </a:extLst>
          </p:cNvPr>
          <p:cNvSpPr txBox="1">
            <a:spLocks noChangeArrowheads="1"/>
          </p:cNvSpPr>
          <p:nvPr/>
        </p:nvSpPr>
        <p:spPr bwMode="auto">
          <a:xfrm>
            <a:off x="3605213" y="1844675"/>
            <a:ext cx="190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Neurotransmitter</a:t>
            </a:r>
          </a:p>
        </p:txBody>
      </p:sp>
      <p:sp>
        <p:nvSpPr>
          <p:cNvPr id="33799" name="TextBox 7">
            <a:extLst>
              <a:ext uri="{FF2B5EF4-FFF2-40B4-BE49-F238E27FC236}">
                <a16:creationId xmlns:a16="http://schemas.microsoft.com/office/drawing/2014/main" id="{93F0F54B-0DAB-2CC3-BAD5-C2FA5E427005}"/>
              </a:ext>
            </a:extLst>
          </p:cNvPr>
          <p:cNvSpPr txBox="1">
            <a:spLocks noChangeArrowheads="1"/>
          </p:cNvSpPr>
          <p:nvPr/>
        </p:nvSpPr>
        <p:spPr bwMode="auto">
          <a:xfrm>
            <a:off x="5899150" y="2157413"/>
            <a:ext cx="1019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Postsyn.</a:t>
            </a:r>
          </a:p>
          <a:p>
            <a:pPr algn="ctr">
              <a:spcBef>
                <a:spcPct val="0"/>
              </a:spcBef>
              <a:buFontTx/>
              <a:buNone/>
            </a:pPr>
            <a:r>
              <a:rPr lang="en-US" altLang="en-US" sz="1600">
                <a:latin typeface="Arial" panose="020B0604020202020204" pitchFamily="34" charset="0"/>
              </a:rPr>
              <a:t>receptor</a:t>
            </a:r>
            <a:endParaRPr lang="en-US" altLang="en-US" sz="1600" baseline="-25000">
              <a:latin typeface="Arial" panose="020B0604020202020204" pitchFamily="34" charset="0"/>
            </a:endParaRPr>
          </a:p>
          <a:p>
            <a:pPr algn="ctr">
              <a:spcBef>
                <a:spcPct val="0"/>
              </a:spcBef>
              <a:buFontTx/>
              <a:buNone/>
            </a:pPr>
            <a:endParaRPr lang="en-US" altLang="en-US" sz="1600">
              <a:latin typeface="Arial" panose="020B0604020202020204" pitchFamily="34" charset="0"/>
            </a:endParaRPr>
          </a:p>
        </p:txBody>
      </p:sp>
      <p:sp>
        <p:nvSpPr>
          <p:cNvPr id="33800" name="TextBox 8">
            <a:extLst>
              <a:ext uri="{FF2B5EF4-FFF2-40B4-BE49-F238E27FC236}">
                <a16:creationId xmlns:a16="http://schemas.microsoft.com/office/drawing/2014/main" id="{771EAD4C-D4FB-6EAF-EF6F-FC7B0CD959C1}"/>
              </a:ext>
            </a:extLst>
          </p:cNvPr>
          <p:cNvSpPr txBox="1">
            <a:spLocks noChangeArrowheads="1"/>
          </p:cNvSpPr>
          <p:nvPr/>
        </p:nvSpPr>
        <p:spPr bwMode="auto">
          <a:xfrm>
            <a:off x="7388225" y="2130425"/>
            <a:ext cx="109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rPr>
              <a:t>Postsyn.</a:t>
            </a:r>
          </a:p>
          <a:p>
            <a:pPr algn="ctr">
              <a:spcBef>
                <a:spcPct val="0"/>
              </a:spcBef>
              <a:buFontTx/>
              <a:buNone/>
            </a:pPr>
            <a:r>
              <a:rPr lang="en-US" altLang="en-US" sz="1800">
                <a:latin typeface="Arial" panose="020B0604020202020204" pitchFamily="34" charset="0"/>
              </a:rPr>
              <a:t>V</a:t>
            </a:r>
            <a:r>
              <a:rPr lang="en-US" altLang="en-US" sz="1800" baseline="-25000">
                <a:latin typeface="Arial" panose="020B0604020202020204" pitchFamily="34" charset="0"/>
              </a:rPr>
              <a:t>m</a:t>
            </a:r>
          </a:p>
        </p:txBody>
      </p:sp>
      <p:sp>
        <p:nvSpPr>
          <p:cNvPr id="33801" name="TextBox 2">
            <a:extLst>
              <a:ext uri="{FF2B5EF4-FFF2-40B4-BE49-F238E27FC236}">
                <a16:creationId xmlns:a16="http://schemas.microsoft.com/office/drawing/2014/main" id="{E4877AFC-B5EF-4EA4-8349-80037E472BF3}"/>
              </a:ext>
            </a:extLst>
          </p:cNvPr>
          <p:cNvSpPr txBox="1">
            <a:spLocks noChangeArrowheads="1"/>
          </p:cNvSpPr>
          <p:nvPr/>
        </p:nvSpPr>
        <p:spPr bwMode="auto">
          <a:xfrm>
            <a:off x="3879850" y="3865563"/>
            <a:ext cx="1189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400">
                <a:latin typeface="Arial" panose="020B0604020202020204" pitchFamily="34" charset="0"/>
              </a:rPr>
              <a:t>Biophysical</a:t>
            </a:r>
          </a:p>
          <a:p>
            <a:pPr algn="ctr">
              <a:spcBef>
                <a:spcPct val="0"/>
              </a:spcBef>
              <a:buFontTx/>
              <a:buNone/>
            </a:pPr>
            <a:r>
              <a:rPr lang="en-US" altLang="en-US" sz="1400">
                <a:latin typeface="Arial" panose="020B0604020202020204" pitchFamily="34" charset="0"/>
              </a:rPr>
              <a:t>mechanisms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DEC47C04-4D37-36B7-0025-633295B74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720"/>
          <a:stretch>
            <a:fillRect/>
          </a:stretch>
        </p:blipFill>
        <p:spPr bwMode="auto">
          <a:xfrm>
            <a:off x="5520218" y="3205665"/>
            <a:ext cx="3520717" cy="307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 Box 16">
            <a:extLst>
              <a:ext uri="{FF2B5EF4-FFF2-40B4-BE49-F238E27FC236}">
                <a16:creationId xmlns:a16="http://schemas.microsoft.com/office/drawing/2014/main" id="{5A9FD3EA-BAC1-9CC7-8271-6C51CDC32326}"/>
              </a:ext>
            </a:extLst>
          </p:cNvPr>
          <p:cNvSpPr txBox="1">
            <a:spLocks noChangeArrowheads="1"/>
          </p:cNvSpPr>
          <p:nvPr/>
        </p:nvSpPr>
        <p:spPr bwMode="auto">
          <a:xfrm>
            <a:off x="238125" y="3884613"/>
            <a:ext cx="51689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dirty="0">
                <a:latin typeface="Arial" panose="020B0604020202020204" pitchFamily="34" charset="0"/>
              </a:rPr>
              <a:t>Entropy of a fair coin = </a:t>
            </a:r>
          </a:p>
          <a:p>
            <a:pPr>
              <a:spcBef>
                <a:spcPct val="0"/>
              </a:spcBef>
              <a:buFontTx/>
              <a:buNone/>
            </a:pPr>
            <a:r>
              <a:rPr lang="en-US" altLang="en-US" sz="1800" dirty="0">
                <a:latin typeface="Arial" panose="020B0604020202020204" pitchFamily="34" charset="0"/>
              </a:rPr>
              <a:t>     - 1/2  log(1/2) - 1/2 log(1/2) = 1 bit</a:t>
            </a:r>
          </a:p>
          <a:p>
            <a:pPr>
              <a:spcBef>
                <a:spcPct val="0"/>
              </a:spcBef>
              <a:buFontTx/>
              <a:buNone/>
            </a:pPr>
            <a:r>
              <a:rPr lang="en-US" altLang="en-US" sz="1800" dirty="0">
                <a:latin typeface="Arial" panose="020B0604020202020204" pitchFamily="34" charset="0"/>
              </a:rPr>
              <a:t> </a:t>
            </a:r>
          </a:p>
          <a:p>
            <a:pPr>
              <a:spcBef>
                <a:spcPct val="0"/>
              </a:spcBef>
              <a:buFontTx/>
              <a:buNone/>
            </a:pPr>
            <a:r>
              <a:rPr lang="en-US" altLang="en-US" sz="1800" dirty="0">
                <a:latin typeface="Arial" panose="020B0604020202020204" pitchFamily="34" charset="0"/>
              </a:rPr>
              <a:t>     of an unfair coin = </a:t>
            </a:r>
          </a:p>
          <a:p>
            <a:pPr>
              <a:spcBef>
                <a:spcPct val="0"/>
              </a:spcBef>
              <a:buFontTx/>
              <a:buNone/>
            </a:pPr>
            <a:r>
              <a:rPr lang="en-US" altLang="en-US" sz="1800" dirty="0">
                <a:latin typeface="Arial" panose="020B0604020202020204" pitchFamily="34" charset="0"/>
              </a:rPr>
              <a:t>     - 3/4 log(3/4) - 1/4 log(1/4) = ~0.8 bits</a:t>
            </a:r>
          </a:p>
          <a:p>
            <a:pPr>
              <a:spcBef>
                <a:spcPct val="0"/>
              </a:spcBef>
              <a:buFontTx/>
              <a:buNone/>
            </a:pPr>
            <a:endParaRPr lang="en-US" altLang="en-US" sz="1800" dirty="0">
              <a:latin typeface="Arial" panose="020B0604020202020204" pitchFamily="34" charset="0"/>
            </a:endParaRPr>
          </a:p>
        </p:txBody>
      </p:sp>
      <p:grpSp>
        <p:nvGrpSpPr>
          <p:cNvPr id="3" name="Group 2">
            <a:extLst>
              <a:ext uri="{FF2B5EF4-FFF2-40B4-BE49-F238E27FC236}">
                <a16:creationId xmlns:a16="http://schemas.microsoft.com/office/drawing/2014/main" id="{5388F858-2241-F2FE-58E7-53B5CFC302C4}"/>
              </a:ext>
            </a:extLst>
          </p:cNvPr>
          <p:cNvGrpSpPr>
            <a:grpSpLocks/>
          </p:cNvGrpSpPr>
          <p:nvPr/>
        </p:nvGrpSpPr>
        <p:grpSpPr bwMode="auto">
          <a:xfrm>
            <a:off x="60325" y="1371600"/>
            <a:ext cx="7864475" cy="5759450"/>
            <a:chOff x="60325" y="1371600"/>
            <a:chExt cx="7864475" cy="5759450"/>
          </a:xfrm>
        </p:grpSpPr>
        <p:sp>
          <p:nvSpPr>
            <p:cNvPr id="35847" name="Text Box 15">
              <a:extLst>
                <a:ext uri="{FF2B5EF4-FFF2-40B4-BE49-F238E27FC236}">
                  <a16:creationId xmlns:a16="http://schemas.microsoft.com/office/drawing/2014/main" id="{0C7EE6D9-4487-23A5-4DD6-64E6D0F41010}"/>
                </a:ext>
              </a:extLst>
            </p:cNvPr>
            <p:cNvSpPr txBox="1">
              <a:spLocks noChangeArrowheads="1"/>
            </p:cNvSpPr>
            <p:nvPr/>
          </p:nvSpPr>
          <p:spPr bwMode="auto">
            <a:xfrm>
              <a:off x="60325" y="6246813"/>
              <a:ext cx="547687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*By analogy to entropy in statistical mechanics, </a:t>
              </a:r>
            </a:p>
            <a:p>
              <a:pPr>
                <a:spcBef>
                  <a:spcPct val="0"/>
                </a:spcBef>
                <a:buFontTx/>
                <a:buNone/>
              </a:pPr>
              <a:r>
                <a:rPr lang="en-US" altLang="en-US" sz="1400">
                  <a:latin typeface="Arial" panose="020B0604020202020204" pitchFamily="34" charset="0"/>
                </a:rPr>
                <a:t> k: Boltzmann constant    W: Number of possible microscopic states</a:t>
              </a:r>
            </a:p>
            <a:p>
              <a:pPr>
                <a:spcBef>
                  <a:spcPct val="0"/>
                </a:spcBef>
                <a:buFontTx/>
                <a:buNone/>
              </a:pPr>
              <a:endParaRPr lang="en-US" altLang="en-US" sz="2000">
                <a:latin typeface="Arial" panose="020B0604020202020204" pitchFamily="34" charset="0"/>
              </a:endParaRPr>
            </a:p>
          </p:txBody>
        </p:sp>
        <p:sp>
          <p:nvSpPr>
            <p:cNvPr id="35848" name="Text Box 2">
              <a:extLst>
                <a:ext uri="{FF2B5EF4-FFF2-40B4-BE49-F238E27FC236}">
                  <a16:creationId xmlns:a16="http://schemas.microsoft.com/office/drawing/2014/main" id="{90828546-C93E-07E4-3B51-F72FEADA4B4B}"/>
                </a:ext>
              </a:extLst>
            </p:cNvPr>
            <p:cNvSpPr txBox="1">
              <a:spLocks noChangeArrowheads="1"/>
            </p:cNvSpPr>
            <p:nvPr/>
          </p:nvSpPr>
          <p:spPr bwMode="auto">
            <a:xfrm>
              <a:off x="1066800" y="1371600"/>
              <a:ext cx="68580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u="sng" dirty="0">
                  <a:latin typeface="Arial" panose="020B0604020202020204" pitchFamily="34" charset="0"/>
                </a:rPr>
                <a:t>Entropy*</a:t>
              </a:r>
            </a:p>
            <a:p>
              <a:pPr>
                <a:spcBef>
                  <a:spcPct val="0"/>
                </a:spcBef>
                <a:buFontTx/>
                <a:buNone/>
              </a:pPr>
              <a:r>
                <a:rPr lang="en-US" altLang="en-US" sz="2000" dirty="0">
                  <a:latin typeface="Arial" panose="020B0604020202020204" pitchFamily="34" charset="0"/>
                </a:rPr>
                <a:t>       A measure of uncertainty of a random variable in bits. The maximum possible amount of information there is to be learned from a variable.</a:t>
              </a:r>
            </a:p>
            <a:p>
              <a:pPr>
                <a:spcBef>
                  <a:spcPct val="0"/>
                </a:spcBef>
                <a:buFontTx/>
                <a:buNone/>
              </a:pPr>
              <a:endParaRPr lang="en-US" altLang="en-US" sz="2000" dirty="0">
                <a:latin typeface="Arial" panose="020B0604020202020204" pitchFamily="34" charset="0"/>
              </a:endParaRPr>
            </a:p>
            <a:p>
              <a:pPr>
                <a:spcBef>
                  <a:spcPct val="0"/>
                </a:spcBef>
                <a:buFontTx/>
                <a:buNone/>
              </a:pPr>
              <a:endParaRPr lang="en-US" altLang="en-US" sz="2000" dirty="0">
                <a:latin typeface="Arial" panose="020B0604020202020204" pitchFamily="34" charset="0"/>
              </a:endParaRPr>
            </a:p>
            <a:p>
              <a:pPr>
                <a:spcBef>
                  <a:spcPct val="0"/>
                </a:spcBef>
                <a:buFontTx/>
                <a:buNone/>
              </a:pPr>
              <a:endParaRPr lang="en-US" altLang="en-US" sz="2000" dirty="0">
                <a:latin typeface="Arial" panose="020B0604020202020204" pitchFamily="34" charset="0"/>
              </a:endParaRPr>
            </a:p>
            <a:p>
              <a:pPr>
                <a:spcBef>
                  <a:spcPct val="0"/>
                </a:spcBef>
                <a:buFontTx/>
                <a:buNone/>
              </a:pPr>
              <a:r>
                <a:rPr lang="en-US" altLang="en-US" sz="1800" dirty="0">
                  <a:latin typeface="Arial" panose="020B0604020202020204" pitchFamily="34" charset="0"/>
                </a:rPr>
                <a:t>	</a:t>
              </a:r>
              <a:endParaRPr lang="en-US" altLang="en-US" sz="1400" dirty="0">
                <a:latin typeface="Arial" panose="020B0604020202020204" pitchFamily="34" charset="0"/>
              </a:endParaRPr>
            </a:p>
          </p:txBody>
        </p:sp>
        <p:graphicFrame>
          <p:nvGraphicFramePr>
            <p:cNvPr id="35849" name="Object 3">
              <a:extLst>
                <a:ext uri="{FF2B5EF4-FFF2-40B4-BE49-F238E27FC236}">
                  <a16:creationId xmlns:a16="http://schemas.microsoft.com/office/drawing/2014/main" id="{FFEA6F60-D76A-FA6E-ECA1-A50B76EDEB38}"/>
                </a:ext>
              </a:extLst>
            </p:cNvPr>
            <p:cNvGraphicFramePr>
              <a:graphicFrameLocks noChangeAspect="1"/>
            </p:cNvGraphicFramePr>
            <p:nvPr/>
          </p:nvGraphicFramePr>
          <p:xfrm>
            <a:off x="6324600" y="6324600"/>
            <a:ext cx="1331913" cy="368300"/>
          </p:xfrm>
          <a:graphic>
            <a:graphicData uri="http://schemas.openxmlformats.org/presentationml/2006/ole">
              <mc:AlternateContent xmlns:mc="http://schemas.openxmlformats.org/markup-compatibility/2006">
                <mc:Choice xmlns:v="urn:schemas-microsoft-com:vml" Requires="v">
                  <p:oleObj name="Equation" r:id="rId4" imgW="736600" imgH="203200" progId="Equation.DSMT4">
                    <p:embed/>
                  </p:oleObj>
                </mc:Choice>
                <mc:Fallback>
                  <p:oleObj name="Equation" r:id="rId4" imgW="736600" imgH="203200" progId="Equation.DSMT4">
                    <p:embed/>
                    <p:pic>
                      <p:nvPicPr>
                        <p:cNvPr id="35849" name="Object 3">
                          <a:extLst>
                            <a:ext uri="{FF2B5EF4-FFF2-40B4-BE49-F238E27FC236}">
                              <a16:creationId xmlns:a16="http://schemas.microsoft.com/office/drawing/2014/main" id="{FFEA6F60-D76A-FA6E-ECA1-A50B76EDE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6324600"/>
                          <a:ext cx="133191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35844" name="Text Box 3">
            <a:extLst>
              <a:ext uri="{FF2B5EF4-FFF2-40B4-BE49-F238E27FC236}">
                <a16:creationId xmlns:a16="http://schemas.microsoft.com/office/drawing/2014/main" id="{FC5AE881-6F29-0CB4-098C-65D046DEA416}"/>
              </a:ext>
            </a:extLst>
          </p:cNvPr>
          <p:cNvSpPr txBox="1">
            <a:spLocks noChangeArrowheads="1"/>
          </p:cNvSpPr>
          <p:nvPr/>
        </p:nvSpPr>
        <p:spPr bwMode="auto">
          <a:xfrm>
            <a:off x="1676400" y="228600"/>
            <a:ext cx="5862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2400" u="sng">
                <a:latin typeface="Arial" panose="020B0604020202020204" pitchFamily="34" charset="0"/>
              </a:rPr>
              <a:t>A Mathematical Theory of Communication</a:t>
            </a:r>
            <a:endParaRPr lang="en-US" altLang="en-US" sz="2000" u="sng">
              <a:latin typeface="Arial" panose="020B0604020202020204" pitchFamily="34" charset="0"/>
            </a:endParaRPr>
          </a:p>
          <a:p>
            <a:pPr algn="ctr">
              <a:spcBef>
                <a:spcPct val="0"/>
              </a:spcBef>
              <a:buFontTx/>
              <a:buNone/>
            </a:pPr>
            <a:r>
              <a:rPr lang="en-US" altLang="en-US" sz="2400">
                <a:latin typeface="Arial" panose="020B0604020202020204" pitchFamily="34" charset="0"/>
              </a:rPr>
              <a:t>Claude Shannon</a:t>
            </a:r>
            <a:r>
              <a:rPr lang="en-US" altLang="en-US" sz="2000">
                <a:latin typeface="Arial" panose="020B0604020202020204" pitchFamily="34" charset="0"/>
              </a:rPr>
              <a:t> </a:t>
            </a:r>
            <a:r>
              <a:rPr lang="en-US" altLang="en-US" sz="1600">
                <a:latin typeface="Arial" panose="020B0604020202020204" pitchFamily="34" charset="0"/>
              </a:rPr>
              <a:t>(1948)</a:t>
            </a:r>
          </a:p>
        </p:txBody>
      </p:sp>
      <p:sp>
        <p:nvSpPr>
          <p:cNvPr id="35845" name="TextBox 3">
            <a:extLst>
              <a:ext uri="{FF2B5EF4-FFF2-40B4-BE49-F238E27FC236}">
                <a16:creationId xmlns:a16="http://schemas.microsoft.com/office/drawing/2014/main" id="{0AB3E2B5-D42E-E41D-4B7F-A475551A4413}"/>
              </a:ext>
            </a:extLst>
          </p:cNvPr>
          <p:cNvSpPr txBox="1">
            <a:spLocks noChangeArrowheads="1"/>
          </p:cNvSpPr>
          <p:nvPr/>
        </p:nvSpPr>
        <p:spPr bwMode="auto">
          <a:xfrm>
            <a:off x="3048000" y="1066800"/>
            <a:ext cx="2733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a:latin typeface="Arial" panose="020B0604020202020204" pitchFamily="34" charset="0"/>
              </a:rPr>
              <a:t>What is information?</a:t>
            </a:r>
          </a:p>
        </p:txBody>
      </p:sp>
      <p:sp>
        <p:nvSpPr>
          <p:cNvPr id="2" name="TextBox 1">
            <a:extLst>
              <a:ext uri="{FF2B5EF4-FFF2-40B4-BE49-F238E27FC236}">
                <a16:creationId xmlns:a16="http://schemas.microsoft.com/office/drawing/2014/main" id="{9CF0AE24-3C98-99EA-D11F-C9EA9EE2CF5C}"/>
              </a:ext>
            </a:extLst>
          </p:cNvPr>
          <p:cNvSpPr txBox="1">
            <a:spLocks noChangeArrowheads="1"/>
          </p:cNvSpPr>
          <p:nvPr/>
        </p:nvSpPr>
        <p:spPr bwMode="auto">
          <a:xfrm>
            <a:off x="1617663" y="5662613"/>
            <a:ext cx="1230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a:t>0 log(0)=0</a:t>
            </a:r>
          </a:p>
        </p:txBody>
      </p:sp>
      <p:pic>
        <p:nvPicPr>
          <p:cNvPr id="9" name="Picture 8">
            <a:extLst>
              <a:ext uri="{FF2B5EF4-FFF2-40B4-BE49-F238E27FC236}">
                <a16:creationId xmlns:a16="http://schemas.microsoft.com/office/drawing/2014/main" id="{508872E0-24BA-82D6-C3BE-ACD7AB1ED0ED}"/>
              </a:ext>
            </a:extLst>
          </p:cNvPr>
          <p:cNvPicPr>
            <a:picLocks noChangeAspect="1"/>
          </p:cNvPicPr>
          <p:nvPr/>
        </p:nvPicPr>
        <p:blipFill rotWithShape="1">
          <a:blip r:embed="rId6"/>
          <a:srcRect l="50891" t="-17179" r="-1582" b="31382"/>
          <a:stretch/>
        </p:blipFill>
        <p:spPr>
          <a:xfrm>
            <a:off x="2985007" y="3075593"/>
            <a:ext cx="2730674" cy="438411"/>
          </a:xfrm>
          <a:prstGeom prst="rect">
            <a:avLst/>
          </a:prstGeom>
        </p:spPr>
      </p:pic>
      <p:pic>
        <p:nvPicPr>
          <p:cNvPr id="10" name="Picture 9">
            <a:extLst>
              <a:ext uri="{FF2B5EF4-FFF2-40B4-BE49-F238E27FC236}">
                <a16:creationId xmlns:a16="http://schemas.microsoft.com/office/drawing/2014/main" id="{1CFEE79C-CE02-34D3-68FC-7AD1932E844F}"/>
              </a:ext>
            </a:extLst>
          </p:cNvPr>
          <p:cNvPicPr>
            <a:picLocks noChangeAspect="1"/>
          </p:cNvPicPr>
          <p:nvPr/>
        </p:nvPicPr>
        <p:blipFill rotWithShape="1">
          <a:blip r:embed="rId6"/>
          <a:srcRect l="-2163" t="-17588" r="49146" b="19533"/>
          <a:stretch/>
        </p:blipFill>
        <p:spPr>
          <a:xfrm>
            <a:off x="104021" y="3050541"/>
            <a:ext cx="2855934" cy="50104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
            <a:extLst>
              <a:ext uri="{FF2B5EF4-FFF2-40B4-BE49-F238E27FC236}">
                <a16:creationId xmlns:a16="http://schemas.microsoft.com/office/drawing/2014/main" id="{955F85E5-466F-F770-4B4F-278F80A39B2C}"/>
              </a:ext>
            </a:extLst>
          </p:cNvPr>
          <p:cNvSpPr txBox="1">
            <a:spLocks noChangeArrowheads="1"/>
          </p:cNvSpPr>
          <p:nvPr/>
        </p:nvSpPr>
        <p:spPr bwMode="auto">
          <a:xfrm>
            <a:off x="2041525" y="147638"/>
            <a:ext cx="5076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u="sng">
                <a:latin typeface="Arial" panose="020B0604020202020204" pitchFamily="34" charset="0"/>
              </a:rPr>
              <a:t>Information is a reduction in entropy</a:t>
            </a:r>
          </a:p>
        </p:txBody>
      </p:sp>
      <p:pic>
        <p:nvPicPr>
          <p:cNvPr id="37890" name="Picture 3">
            <a:extLst>
              <a:ext uri="{FF2B5EF4-FFF2-40B4-BE49-F238E27FC236}">
                <a16:creationId xmlns:a16="http://schemas.microsoft.com/office/drawing/2014/main" id="{DE4D33FD-8E16-A61A-77B8-5C453E6E4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46" b="14915"/>
          <a:stretch>
            <a:fillRect/>
          </a:stretch>
        </p:blipFill>
        <p:spPr bwMode="auto">
          <a:xfrm>
            <a:off x="1824038" y="1187450"/>
            <a:ext cx="21336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a:extLst>
              <a:ext uri="{FF2B5EF4-FFF2-40B4-BE49-F238E27FC236}">
                <a16:creationId xmlns:a16="http://schemas.microsoft.com/office/drawing/2014/main" id="{6C2BD822-73A2-CA6A-D28A-923B8F2EF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1355"/>
          <a:stretch>
            <a:fillRect/>
          </a:stretch>
        </p:blipFill>
        <p:spPr bwMode="auto">
          <a:xfrm>
            <a:off x="838200" y="1222375"/>
            <a:ext cx="1230313"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a:extLst>
              <a:ext uri="{FF2B5EF4-FFF2-40B4-BE49-F238E27FC236}">
                <a16:creationId xmlns:a16="http://schemas.microsoft.com/office/drawing/2014/main" id="{2E890B29-84A0-9411-0FC5-FE78212EE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840"/>
          <a:stretch>
            <a:fillRect/>
          </a:stretch>
        </p:blipFill>
        <p:spPr bwMode="auto">
          <a:xfrm>
            <a:off x="1824038" y="2843213"/>
            <a:ext cx="22098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3" name="Object 2">
            <a:extLst>
              <a:ext uri="{FF2B5EF4-FFF2-40B4-BE49-F238E27FC236}">
                <a16:creationId xmlns:a16="http://schemas.microsoft.com/office/drawing/2014/main" id="{6A4D893B-0454-B352-9FEE-9B85192E49B0}"/>
              </a:ext>
            </a:extLst>
          </p:cNvPr>
          <p:cNvGraphicFramePr>
            <a:graphicFrameLocks noChangeAspect="1"/>
          </p:cNvGraphicFramePr>
          <p:nvPr/>
        </p:nvGraphicFramePr>
        <p:xfrm>
          <a:off x="1141413" y="923925"/>
          <a:ext cx="609600" cy="377825"/>
        </p:xfrm>
        <a:graphic>
          <a:graphicData uri="http://schemas.openxmlformats.org/presentationml/2006/ole">
            <mc:AlternateContent xmlns:mc="http://schemas.openxmlformats.org/markup-compatibility/2006">
              <mc:Choice xmlns:v="urn:schemas-microsoft-com:vml" Requires="v">
                <p:oleObj name="Equation" r:id="rId6" imgW="368300" imgH="228600" progId="Equation.DSMT4">
                  <p:embed/>
                </p:oleObj>
              </mc:Choice>
              <mc:Fallback>
                <p:oleObj name="Equation" r:id="rId6" imgW="368300" imgH="228600" progId="Equation.DSMT4">
                  <p:embed/>
                  <p:pic>
                    <p:nvPicPr>
                      <p:cNvPr id="37893" name="Object 2">
                        <a:extLst>
                          <a:ext uri="{FF2B5EF4-FFF2-40B4-BE49-F238E27FC236}">
                            <a16:creationId xmlns:a16="http://schemas.microsoft.com/office/drawing/2014/main" id="{6A4D893B-0454-B352-9FEE-9B85192E49B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1413" y="923925"/>
                        <a:ext cx="6096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7894" name="Object 3">
            <a:extLst>
              <a:ext uri="{FF2B5EF4-FFF2-40B4-BE49-F238E27FC236}">
                <a16:creationId xmlns:a16="http://schemas.microsoft.com/office/drawing/2014/main" id="{F8BFC943-08C5-33A6-2BC4-3AA517EF3253}"/>
              </a:ext>
            </a:extLst>
          </p:cNvPr>
          <p:cNvGraphicFramePr>
            <a:graphicFrameLocks noChangeAspect="1"/>
          </p:cNvGraphicFramePr>
          <p:nvPr/>
        </p:nvGraphicFramePr>
        <p:xfrm>
          <a:off x="1358900" y="3079750"/>
          <a:ext cx="568325" cy="377825"/>
        </p:xfrm>
        <a:graphic>
          <a:graphicData uri="http://schemas.openxmlformats.org/presentationml/2006/ole">
            <mc:AlternateContent xmlns:mc="http://schemas.openxmlformats.org/markup-compatibility/2006">
              <mc:Choice xmlns:v="urn:schemas-microsoft-com:vml" Requires="v">
                <p:oleObj name="Equation" r:id="rId8" imgW="342900" imgH="228600" progId="Equation.DSMT4">
                  <p:embed/>
                </p:oleObj>
              </mc:Choice>
              <mc:Fallback>
                <p:oleObj name="Equation" r:id="rId8" imgW="342900" imgH="228600" progId="Equation.DSMT4">
                  <p:embed/>
                  <p:pic>
                    <p:nvPicPr>
                      <p:cNvPr id="37894" name="Object 3">
                        <a:extLst>
                          <a:ext uri="{FF2B5EF4-FFF2-40B4-BE49-F238E27FC236}">
                            <a16:creationId xmlns:a16="http://schemas.microsoft.com/office/drawing/2014/main" id="{F8BFC943-08C5-33A6-2BC4-3AA517EF32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8900" y="3079750"/>
                        <a:ext cx="56832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7895" name="Object 4">
            <a:extLst>
              <a:ext uri="{FF2B5EF4-FFF2-40B4-BE49-F238E27FC236}">
                <a16:creationId xmlns:a16="http://schemas.microsoft.com/office/drawing/2014/main" id="{3AA8A98C-494A-733F-2C0B-2195BD5FF59C}"/>
              </a:ext>
            </a:extLst>
          </p:cNvPr>
          <p:cNvGraphicFramePr>
            <a:graphicFrameLocks noChangeAspect="1"/>
          </p:cNvGraphicFramePr>
          <p:nvPr/>
        </p:nvGraphicFramePr>
        <p:xfrm>
          <a:off x="2344738" y="923925"/>
          <a:ext cx="819150" cy="377825"/>
        </p:xfrm>
        <a:graphic>
          <a:graphicData uri="http://schemas.openxmlformats.org/presentationml/2006/ole">
            <mc:AlternateContent xmlns:mc="http://schemas.openxmlformats.org/markup-compatibility/2006">
              <mc:Choice xmlns:v="urn:schemas-microsoft-com:vml" Requires="v">
                <p:oleObj name="Equation" r:id="rId10" imgW="495300" imgH="228600" progId="Equation.DSMT4">
                  <p:embed/>
                </p:oleObj>
              </mc:Choice>
              <mc:Fallback>
                <p:oleObj name="Equation" r:id="rId10" imgW="495300" imgH="228600" progId="Equation.DSMT4">
                  <p:embed/>
                  <p:pic>
                    <p:nvPicPr>
                      <p:cNvPr id="37895" name="Object 4">
                        <a:extLst>
                          <a:ext uri="{FF2B5EF4-FFF2-40B4-BE49-F238E27FC236}">
                            <a16:creationId xmlns:a16="http://schemas.microsoft.com/office/drawing/2014/main" id="{3AA8A98C-494A-733F-2C0B-2195BD5FF5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4738" y="923925"/>
                        <a:ext cx="81915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85005" name="Object 5">
            <a:extLst>
              <a:ext uri="{FF2B5EF4-FFF2-40B4-BE49-F238E27FC236}">
                <a16:creationId xmlns:a16="http://schemas.microsoft.com/office/drawing/2014/main" id="{8C3E917D-4DAB-586B-DCD8-7F77E0C69C46}"/>
              </a:ext>
            </a:extLst>
          </p:cNvPr>
          <p:cNvGraphicFramePr>
            <a:graphicFrameLocks noChangeAspect="1"/>
          </p:cNvGraphicFramePr>
          <p:nvPr/>
        </p:nvGraphicFramePr>
        <p:xfrm>
          <a:off x="6553200" y="6019800"/>
          <a:ext cx="2051050" cy="439738"/>
        </p:xfrm>
        <a:graphic>
          <a:graphicData uri="http://schemas.openxmlformats.org/presentationml/2006/ole">
            <mc:AlternateContent xmlns:mc="http://schemas.openxmlformats.org/markup-compatibility/2006">
              <mc:Choice xmlns:v="urn:schemas-microsoft-com:vml" Requires="v">
                <p:oleObj name="Equation" r:id="rId12" imgW="1066800" imgH="228600" progId="Equation.DSMT4">
                  <p:embed/>
                </p:oleObj>
              </mc:Choice>
              <mc:Fallback>
                <p:oleObj name="Equation" r:id="rId12" imgW="1066800" imgH="228600" progId="Equation.DSMT4">
                  <p:embed/>
                  <p:pic>
                    <p:nvPicPr>
                      <p:cNvPr id="85005" name="Object 5">
                        <a:extLst>
                          <a:ext uri="{FF2B5EF4-FFF2-40B4-BE49-F238E27FC236}">
                            <a16:creationId xmlns:a16="http://schemas.microsoft.com/office/drawing/2014/main" id="{8C3E917D-4DAB-586B-DCD8-7F77E0C69C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6019800"/>
                        <a:ext cx="2051050"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7897" name="TextBox 40">
            <a:extLst>
              <a:ext uri="{FF2B5EF4-FFF2-40B4-BE49-F238E27FC236}">
                <a16:creationId xmlns:a16="http://schemas.microsoft.com/office/drawing/2014/main" id="{7C824E3A-5C26-A08A-29A8-858DF8341BD8}"/>
              </a:ext>
            </a:extLst>
          </p:cNvPr>
          <p:cNvSpPr txBox="1">
            <a:spLocks noChangeArrowheads="1"/>
          </p:cNvSpPr>
          <p:nvPr/>
        </p:nvSpPr>
        <p:spPr bwMode="auto">
          <a:xfrm>
            <a:off x="9477375" y="490537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endParaRPr lang="en-US" altLang="en-US" sz="2000">
              <a:latin typeface="Arial" panose="020B0604020202020204" pitchFamily="34" charset="0"/>
            </a:endParaRPr>
          </a:p>
        </p:txBody>
      </p:sp>
      <p:grpSp>
        <p:nvGrpSpPr>
          <p:cNvPr id="11" name="Group 53">
            <a:extLst>
              <a:ext uri="{FF2B5EF4-FFF2-40B4-BE49-F238E27FC236}">
                <a16:creationId xmlns:a16="http://schemas.microsoft.com/office/drawing/2014/main" id="{59BAC3D3-EB6C-6E89-C2A3-2EF230F81693}"/>
              </a:ext>
            </a:extLst>
          </p:cNvPr>
          <p:cNvGrpSpPr>
            <a:grpSpLocks/>
          </p:cNvGrpSpPr>
          <p:nvPr/>
        </p:nvGrpSpPr>
        <p:grpSpPr bwMode="auto">
          <a:xfrm>
            <a:off x="4267200" y="615950"/>
            <a:ext cx="3536950" cy="3286125"/>
            <a:chOff x="4267200" y="615950"/>
            <a:chExt cx="3536765" cy="3286125"/>
          </a:xfrm>
        </p:grpSpPr>
        <p:grpSp>
          <p:nvGrpSpPr>
            <p:cNvPr id="37904" name="Group 37">
              <a:extLst>
                <a:ext uri="{FF2B5EF4-FFF2-40B4-BE49-F238E27FC236}">
                  <a16:creationId xmlns:a16="http://schemas.microsoft.com/office/drawing/2014/main" id="{4D4953B2-E028-C8C3-CAD0-F22870741F14}"/>
                </a:ext>
              </a:extLst>
            </p:cNvPr>
            <p:cNvGrpSpPr>
              <a:grpSpLocks/>
            </p:cNvGrpSpPr>
            <p:nvPr/>
          </p:nvGrpSpPr>
          <p:grpSpPr bwMode="auto">
            <a:xfrm>
              <a:off x="5024438" y="615950"/>
              <a:ext cx="2779527" cy="2649954"/>
              <a:chOff x="5181600" y="822325"/>
              <a:chExt cx="2779527" cy="2649954"/>
            </a:xfrm>
          </p:grpSpPr>
          <p:pic>
            <p:nvPicPr>
              <p:cNvPr id="37908" name="Picture 14">
                <a:extLst>
                  <a:ext uri="{FF2B5EF4-FFF2-40B4-BE49-F238E27FC236}">
                    <a16:creationId xmlns:a16="http://schemas.microsoft.com/office/drawing/2014/main" id="{1089758D-1C54-97FB-8FFC-D16FBE273D68}"/>
                  </a:ext>
                </a:extLst>
              </p:cNvPr>
              <p:cNvPicPr>
                <a:picLocks noChangeAspect="1"/>
              </p:cNvPicPr>
              <p:nvPr/>
            </p:nvPicPr>
            <p:blipFill>
              <a:blip r:embed="rId14">
                <a:extLst>
                  <a:ext uri="{28A0092B-C50C-407E-A947-70E740481C1C}">
                    <a14:useLocalDpi xmlns:a14="http://schemas.microsoft.com/office/drawing/2010/main" val="0"/>
                  </a:ext>
                </a:extLst>
              </a:blip>
              <a:srcRect l="16338" b="15205"/>
              <a:stretch>
                <a:fillRect/>
              </a:stretch>
            </p:blipFill>
            <p:spPr bwMode="auto">
              <a:xfrm>
                <a:off x="5638800" y="1393825"/>
                <a:ext cx="21463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9" name="TextBox 16">
                <a:extLst>
                  <a:ext uri="{FF2B5EF4-FFF2-40B4-BE49-F238E27FC236}">
                    <a16:creationId xmlns:a16="http://schemas.microsoft.com/office/drawing/2014/main" id="{28146BCB-42FF-0289-4A9B-015D53E99BF8}"/>
                  </a:ext>
                </a:extLst>
              </p:cNvPr>
              <p:cNvSpPr txBox="1">
                <a:spLocks noChangeArrowheads="1"/>
              </p:cNvSpPr>
              <p:nvPr/>
            </p:nvSpPr>
            <p:spPr bwMode="auto">
              <a:xfrm>
                <a:off x="5181600" y="822325"/>
                <a:ext cx="27795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a:latin typeface="Arial" panose="020B0604020202020204" pitchFamily="34" charset="0"/>
                  </a:rPr>
                  <a:t>Conditional distribution</a:t>
                </a:r>
              </a:p>
            </p:txBody>
          </p:sp>
          <p:cxnSp>
            <p:nvCxnSpPr>
              <p:cNvPr id="37910" name="Straight Connector 22">
                <a:extLst>
                  <a:ext uri="{FF2B5EF4-FFF2-40B4-BE49-F238E27FC236}">
                    <a16:creationId xmlns:a16="http://schemas.microsoft.com/office/drawing/2014/main" id="{E3906F5F-4586-C078-329B-EA074156C5F3}"/>
                  </a:ext>
                </a:extLst>
              </p:cNvPr>
              <p:cNvCxnSpPr>
                <a:cxnSpLocks noChangeShapeType="1"/>
              </p:cNvCxnSpPr>
              <p:nvPr/>
            </p:nvCxnSpPr>
            <p:spPr bwMode="auto">
              <a:xfrm rot="10800000" flipV="1">
                <a:off x="5791200" y="2317750"/>
                <a:ext cx="1676400" cy="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cxnSp>
          <p:sp>
            <p:nvSpPr>
              <p:cNvPr id="37911" name="TextBox 23">
                <a:extLst>
                  <a:ext uri="{FF2B5EF4-FFF2-40B4-BE49-F238E27FC236}">
                    <a16:creationId xmlns:a16="http://schemas.microsoft.com/office/drawing/2014/main" id="{4FCA35F0-9DE5-FFA8-FCBC-5CDF6BEAABDF}"/>
                  </a:ext>
                </a:extLst>
              </p:cNvPr>
              <p:cNvSpPr txBox="1">
                <a:spLocks noChangeArrowheads="1"/>
              </p:cNvSpPr>
              <p:nvPr/>
            </p:nvSpPr>
            <p:spPr bwMode="auto">
              <a:xfrm>
                <a:off x="6019800" y="1622425"/>
                <a:ext cx="614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solidFill>
                      <a:srgbClr val="FF0000"/>
                    </a:solidFill>
                    <a:latin typeface="Arial" panose="020B0604020202020204" pitchFamily="34" charset="0"/>
                  </a:rPr>
                  <a:t>R=0</a:t>
                </a:r>
              </a:p>
            </p:txBody>
          </p:sp>
          <p:sp>
            <p:nvSpPr>
              <p:cNvPr id="37912" name="TextBox 25">
                <a:extLst>
                  <a:ext uri="{FF2B5EF4-FFF2-40B4-BE49-F238E27FC236}">
                    <a16:creationId xmlns:a16="http://schemas.microsoft.com/office/drawing/2014/main" id="{1B3EB9D0-CA39-6BB7-35AB-764215759615}"/>
                  </a:ext>
                </a:extLst>
              </p:cNvPr>
              <p:cNvSpPr txBox="1">
                <a:spLocks noChangeArrowheads="1"/>
              </p:cNvSpPr>
              <p:nvPr/>
            </p:nvSpPr>
            <p:spPr bwMode="auto">
              <a:xfrm>
                <a:off x="7327900" y="3133725"/>
                <a:ext cx="228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endParaRPr lang="en-US" altLang="en-US" sz="1600">
                  <a:latin typeface="Arial" panose="020B0604020202020204" pitchFamily="34" charset="0"/>
                </a:endParaRPr>
              </a:p>
            </p:txBody>
          </p:sp>
        </p:grpSp>
        <p:graphicFrame>
          <p:nvGraphicFramePr>
            <p:cNvPr id="37905" name="Object 8">
              <a:extLst>
                <a:ext uri="{FF2B5EF4-FFF2-40B4-BE49-F238E27FC236}">
                  <a16:creationId xmlns:a16="http://schemas.microsoft.com/office/drawing/2014/main" id="{21D28681-0195-2D38-2B36-CFC576B74C34}"/>
                </a:ext>
              </a:extLst>
            </p:cNvPr>
            <p:cNvGraphicFramePr>
              <a:graphicFrameLocks noChangeAspect="1"/>
            </p:cNvGraphicFramePr>
            <p:nvPr/>
          </p:nvGraphicFramePr>
          <p:xfrm>
            <a:off x="5224463" y="949165"/>
            <a:ext cx="2498725" cy="374809"/>
          </p:xfrm>
          <a:graphic>
            <a:graphicData uri="http://schemas.openxmlformats.org/presentationml/2006/ole">
              <mc:AlternateContent xmlns:mc="http://schemas.openxmlformats.org/markup-compatibility/2006">
                <mc:Choice xmlns:v="urn:schemas-microsoft-com:vml" Requires="v">
                  <p:oleObj name="Equation" r:id="rId15" imgW="1524000" imgH="228600" progId="Equation.DSMT4">
                    <p:embed/>
                  </p:oleObj>
                </mc:Choice>
                <mc:Fallback>
                  <p:oleObj name="Equation" r:id="rId15" imgW="1524000" imgH="228600" progId="Equation.DSMT4">
                    <p:embed/>
                    <p:pic>
                      <p:nvPicPr>
                        <p:cNvPr id="37905" name="Object 8">
                          <a:extLst>
                            <a:ext uri="{FF2B5EF4-FFF2-40B4-BE49-F238E27FC236}">
                              <a16:creationId xmlns:a16="http://schemas.microsoft.com/office/drawing/2014/main" id="{21D28681-0195-2D38-2B36-CFC576B74C3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24463" y="949165"/>
                          <a:ext cx="2498725" cy="37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37906" name="Picture 51">
              <a:extLst>
                <a:ext uri="{FF2B5EF4-FFF2-40B4-BE49-F238E27FC236}">
                  <a16:creationId xmlns:a16="http://schemas.microsoft.com/office/drawing/2014/main" id="{C960019C-07E5-1C12-BFEE-7464F378139E}"/>
                </a:ext>
              </a:extLst>
            </p:cNvPr>
            <p:cNvPicPr>
              <a:picLocks noChangeAspect="1"/>
            </p:cNvPicPr>
            <p:nvPr/>
          </p:nvPicPr>
          <p:blipFill>
            <a:blip r:embed="rId17">
              <a:extLst>
                <a:ext uri="{28A0092B-C50C-407E-A947-70E740481C1C}">
                  <a14:useLocalDpi xmlns:a14="http://schemas.microsoft.com/office/drawing/2010/main" val="0"/>
                </a:ext>
              </a:extLst>
            </a:blip>
            <a:srcRect t="12202"/>
            <a:stretch>
              <a:fillRect/>
            </a:stretch>
          </p:blipFill>
          <p:spPr bwMode="auto">
            <a:xfrm>
              <a:off x="5181600" y="3079750"/>
              <a:ext cx="253551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907" name="Object 9">
              <a:extLst>
                <a:ext uri="{FF2B5EF4-FFF2-40B4-BE49-F238E27FC236}">
                  <a16:creationId xmlns:a16="http://schemas.microsoft.com/office/drawing/2014/main" id="{C76ABD28-EC78-E637-7AA1-1F794B653EB0}"/>
                </a:ext>
              </a:extLst>
            </p:cNvPr>
            <p:cNvGraphicFramePr>
              <a:graphicFrameLocks noChangeAspect="1"/>
            </p:cNvGraphicFramePr>
            <p:nvPr/>
          </p:nvGraphicFramePr>
          <p:xfrm>
            <a:off x="4267200" y="3124200"/>
            <a:ext cx="1296988" cy="409575"/>
          </p:xfrm>
          <a:graphic>
            <a:graphicData uri="http://schemas.openxmlformats.org/presentationml/2006/ole">
              <mc:AlternateContent xmlns:mc="http://schemas.openxmlformats.org/markup-compatibility/2006">
                <mc:Choice xmlns:v="urn:schemas-microsoft-com:vml" Requires="v">
                  <p:oleObj name="Equation" r:id="rId18" imgW="723900" imgH="228600" progId="Equation.DSMT4">
                    <p:embed/>
                  </p:oleObj>
                </mc:Choice>
                <mc:Fallback>
                  <p:oleObj name="Equation" r:id="rId18" imgW="723900" imgH="228600" progId="Equation.DSMT4">
                    <p:embed/>
                    <p:pic>
                      <p:nvPicPr>
                        <p:cNvPr id="37907" name="Object 9">
                          <a:extLst>
                            <a:ext uri="{FF2B5EF4-FFF2-40B4-BE49-F238E27FC236}">
                              <a16:creationId xmlns:a16="http://schemas.microsoft.com/office/drawing/2014/main" id="{C76ABD28-EC78-E637-7AA1-1F794B653EB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67200" y="3124200"/>
                          <a:ext cx="12969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30" name="TextBox 29">
            <a:extLst>
              <a:ext uri="{FF2B5EF4-FFF2-40B4-BE49-F238E27FC236}">
                <a16:creationId xmlns:a16="http://schemas.microsoft.com/office/drawing/2014/main" id="{7319C459-E254-2DE5-CEA3-74F693194757}"/>
              </a:ext>
            </a:extLst>
          </p:cNvPr>
          <p:cNvSpPr txBox="1">
            <a:spLocks noRot="1" noChangeAspect="1" noMove="1" noResize="1" noEditPoints="1" noAdjustHandles="1" noChangeArrowheads="1" noChangeShapeType="1" noTextEdit="1"/>
          </p:cNvSpPr>
          <p:nvPr/>
        </p:nvSpPr>
        <p:spPr>
          <a:xfrm>
            <a:off x="1219200" y="6324600"/>
            <a:ext cx="4833256" cy="430887"/>
          </a:xfrm>
          <a:prstGeom prst="rect">
            <a:avLst/>
          </a:prstGeom>
          <a:blipFill>
            <a:blip r:embed="rId20"/>
            <a:stretch>
              <a:fillRect b="-2941"/>
            </a:stretch>
          </a:blipFill>
        </p:spPr>
        <p:txBody>
          <a:bodyPr/>
          <a:lstStyle/>
          <a:p>
            <a:pPr>
              <a:defRPr/>
            </a:pPr>
            <a:r>
              <a:rPr lang="en-US">
                <a:noFill/>
              </a:rPr>
              <a:t> </a:t>
            </a:r>
          </a:p>
        </p:txBody>
      </p:sp>
      <p:grpSp>
        <p:nvGrpSpPr>
          <p:cNvPr id="6" name="Group 5">
            <a:extLst>
              <a:ext uri="{FF2B5EF4-FFF2-40B4-BE49-F238E27FC236}">
                <a16:creationId xmlns:a16="http://schemas.microsoft.com/office/drawing/2014/main" id="{BCE8BF20-1405-8C21-E3A0-91CD3800D0F2}"/>
              </a:ext>
            </a:extLst>
          </p:cNvPr>
          <p:cNvGrpSpPr>
            <a:grpSpLocks/>
          </p:cNvGrpSpPr>
          <p:nvPr/>
        </p:nvGrpSpPr>
        <p:grpSpPr bwMode="auto">
          <a:xfrm>
            <a:off x="796373" y="4601267"/>
            <a:ext cx="7239000" cy="1772548"/>
            <a:chOff x="796373" y="4601299"/>
            <a:chExt cx="7239000" cy="1773188"/>
          </a:xfrm>
        </p:grpSpPr>
        <p:sp>
          <p:nvSpPr>
            <p:cNvPr id="37902" name="Text Box 28">
              <a:extLst>
                <a:ext uri="{FF2B5EF4-FFF2-40B4-BE49-F238E27FC236}">
                  <a16:creationId xmlns:a16="http://schemas.microsoft.com/office/drawing/2014/main" id="{1F3D6F05-1354-02E1-C157-33E6F373792C}"/>
                </a:ext>
              </a:extLst>
            </p:cNvPr>
            <p:cNvSpPr txBox="1">
              <a:spLocks noChangeArrowheads="1"/>
            </p:cNvSpPr>
            <p:nvPr/>
          </p:nvSpPr>
          <p:spPr bwMode="auto">
            <a:xfrm>
              <a:off x="796373" y="4601299"/>
              <a:ext cx="7239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u="sng" dirty="0">
                  <a:latin typeface="Arial" panose="020B0604020202020204" pitchFamily="34" charset="0"/>
                </a:rPr>
                <a:t>Mutual information</a:t>
              </a:r>
            </a:p>
            <a:p>
              <a:pPr>
                <a:spcBef>
                  <a:spcPct val="0"/>
                </a:spcBef>
                <a:buFontTx/>
                <a:buNone/>
              </a:pPr>
              <a:r>
                <a:rPr lang="en-US" altLang="en-US" sz="2400" dirty="0">
                  <a:latin typeface="Arial" panose="020B0604020202020204" pitchFamily="34" charset="0"/>
                </a:rPr>
                <a:t>	</a:t>
              </a:r>
              <a:r>
                <a:rPr lang="en-US" altLang="en-US" sz="1800" dirty="0">
                  <a:latin typeface="Arial" panose="020B0604020202020204" pitchFamily="34" charset="0"/>
                </a:rPr>
                <a:t>A measure, in bits, of how much information is conveyed by one random variable about another random variable. It is equal to the </a:t>
              </a:r>
              <a:r>
                <a:rPr lang="en-US" altLang="en-US" sz="1800" dirty="0">
                  <a:solidFill>
                    <a:srgbClr val="1221FF"/>
                  </a:solidFill>
                  <a:latin typeface="Arial" panose="020B0604020202020204" pitchFamily="34" charset="0"/>
                </a:rPr>
                <a:t>total entropy </a:t>
              </a:r>
              <a:r>
                <a:rPr lang="en-US" altLang="en-US" sz="1800" dirty="0">
                  <a:latin typeface="Arial" panose="020B0604020202020204" pitchFamily="34" charset="0"/>
                </a:rPr>
                <a:t>minus the </a:t>
              </a:r>
              <a:r>
                <a:rPr lang="en-US" altLang="en-US" sz="1800" dirty="0">
                  <a:solidFill>
                    <a:srgbClr val="FF0000"/>
                  </a:solidFill>
                  <a:latin typeface="Arial" panose="020B0604020202020204" pitchFamily="34" charset="0"/>
                </a:rPr>
                <a:t>conditional entropy</a:t>
              </a:r>
              <a:r>
                <a:rPr lang="en-US" altLang="en-US" sz="1800" dirty="0">
                  <a:latin typeface="Arial" panose="020B0604020202020204" pitchFamily="34" charset="0"/>
                </a:rPr>
                <a:t>.</a:t>
              </a:r>
              <a:endParaRPr lang="en-US" altLang="en-US" sz="1800" u="sng" dirty="0">
                <a:latin typeface="Arial" panose="020B0604020202020204" pitchFamily="34" charset="0"/>
              </a:endParaRPr>
            </a:p>
          </p:txBody>
        </p:sp>
        <p:sp>
          <p:nvSpPr>
            <p:cNvPr id="31" name="TextBox 30">
              <a:extLst>
                <a:ext uri="{FF2B5EF4-FFF2-40B4-BE49-F238E27FC236}">
                  <a16:creationId xmlns:a16="http://schemas.microsoft.com/office/drawing/2014/main" id="{CF61D47C-EAD4-2962-E614-8586775E8CAE}"/>
                </a:ext>
              </a:extLst>
            </p:cNvPr>
            <p:cNvSpPr txBox="1">
              <a:spLocks noRot="1" noChangeAspect="1" noMove="1" noResize="1" noEditPoints="1" noAdjustHandles="1" noChangeArrowheads="1" noChangeShapeType="1" noTextEdit="1"/>
            </p:cNvSpPr>
            <p:nvPr/>
          </p:nvSpPr>
          <p:spPr>
            <a:xfrm>
              <a:off x="1219200" y="5943600"/>
              <a:ext cx="4833256" cy="430887"/>
            </a:xfrm>
            <a:prstGeom prst="rect">
              <a:avLst/>
            </a:prstGeom>
            <a:blipFill>
              <a:blip r:embed="rId21"/>
              <a:stretch>
                <a:fillRect/>
              </a:stretch>
            </a:blipFill>
          </p:spPr>
          <p:txBody>
            <a:bodyPr/>
            <a:lstStyle/>
            <a:p>
              <a:pPr>
                <a:defRPr/>
              </a:pPr>
              <a:r>
                <a:rPr lang="en-US">
                  <a:noFill/>
                </a:rPr>
                <a:t> </a:t>
              </a:r>
            </a:p>
          </p:txBody>
        </p:sp>
      </p:grpSp>
      <p:grpSp>
        <p:nvGrpSpPr>
          <p:cNvPr id="15" name="Group 14">
            <a:extLst>
              <a:ext uri="{FF2B5EF4-FFF2-40B4-BE49-F238E27FC236}">
                <a16:creationId xmlns:a16="http://schemas.microsoft.com/office/drawing/2014/main" id="{4C2A2423-9810-5BC1-B0CC-6CE59D3C5F59}"/>
              </a:ext>
            </a:extLst>
          </p:cNvPr>
          <p:cNvGrpSpPr/>
          <p:nvPr/>
        </p:nvGrpSpPr>
        <p:grpSpPr>
          <a:xfrm>
            <a:off x="4214192" y="3783495"/>
            <a:ext cx="4073838" cy="1305339"/>
            <a:chOff x="4174435" y="3995530"/>
            <a:chExt cx="4073838" cy="1305339"/>
          </a:xfrm>
        </p:grpSpPr>
        <p:sp>
          <p:nvSpPr>
            <p:cNvPr id="37913" name="TextBox 29">
              <a:extLst>
                <a:ext uri="{FF2B5EF4-FFF2-40B4-BE49-F238E27FC236}">
                  <a16:creationId xmlns:a16="http://schemas.microsoft.com/office/drawing/2014/main" id="{DDB6798B-9828-C67F-71BD-0FFD325DE2C2}"/>
                </a:ext>
              </a:extLst>
            </p:cNvPr>
            <p:cNvSpPr txBox="1">
              <a:spLocks noChangeArrowheads="1"/>
            </p:cNvSpPr>
            <p:nvPr/>
          </p:nvSpPr>
          <p:spPr bwMode="auto">
            <a:xfrm>
              <a:off x="5281128" y="3995530"/>
              <a:ext cx="2395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a:latin typeface="Arial" panose="020B0604020202020204" pitchFamily="34" charset="0"/>
                </a:rPr>
                <a:t>Conditional entropy</a:t>
              </a:r>
            </a:p>
          </p:txBody>
        </p:sp>
        <p:grpSp>
          <p:nvGrpSpPr>
            <p:cNvPr id="12" name="Group 11">
              <a:extLst>
                <a:ext uri="{FF2B5EF4-FFF2-40B4-BE49-F238E27FC236}">
                  <a16:creationId xmlns:a16="http://schemas.microsoft.com/office/drawing/2014/main" id="{4ADDC723-0EBE-C9A2-1335-F1713A71FF63}"/>
                </a:ext>
              </a:extLst>
            </p:cNvPr>
            <p:cNvGrpSpPr/>
            <p:nvPr/>
          </p:nvGrpSpPr>
          <p:grpSpPr>
            <a:xfrm>
              <a:off x="4174435" y="4436990"/>
              <a:ext cx="4073838" cy="863879"/>
              <a:chOff x="685800" y="3119318"/>
              <a:chExt cx="9570278" cy="2029428"/>
            </a:xfrm>
          </p:grpSpPr>
          <p:pic>
            <p:nvPicPr>
              <p:cNvPr id="13" name="Picture 12">
                <a:extLst>
                  <a:ext uri="{FF2B5EF4-FFF2-40B4-BE49-F238E27FC236}">
                    <a16:creationId xmlns:a16="http://schemas.microsoft.com/office/drawing/2014/main" id="{EA41BA93-9563-B16E-E144-D26FEEB217DE}"/>
                  </a:ext>
                </a:extLst>
              </p:cNvPr>
              <p:cNvPicPr>
                <a:picLocks noChangeAspect="1"/>
              </p:cNvPicPr>
              <p:nvPr/>
            </p:nvPicPr>
            <p:blipFill>
              <a:blip r:embed="rId22"/>
              <a:stretch>
                <a:fillRect/>
              </a:stretch>
            </p:blipFill>
            <p:spPr>
              <a:xfrm>
                <a:off x="685800" y="3119318"/>
                <a:ext cx="7772400" cy="619363"/>
              </a:xfrm>
              <a:prstGeom prst="rect">
                <a:avLst/>
              </a:prstGeom>
            </p:spPr>
          </p:pic>
          <p:pic>
            <p:nvPicPr>
              <p:cNvPr id="14" name="Picture 13">
                <a:extLst>
                  <a:ext uri="{FF2B5EF4-FFF2-40B4-BE49-F238E27FC236}">
                    <a16:creationId xmlns:a16="http://schemas.microsoft.com/office/drawing/2014/main" id="{7DBBA371-9CC5-CB54-1134-85E25C32F53E}"/>
                  </a:ext>
                </a:extLst>
              </p:cNvPr>
              <p:cNvPicPr>
                <a:picLocks noChangeAspect="1"/>
              </p:cNvPicPr>
              <p:nvPr/>
            </p:nvPicPr>
            <p:blipFill>
              <a:blip r:embed="rId23"/>
              <a:stretch>
                <a:fillRect/>
              </a:stretch>
            </p:blipFill>
            <p:spPr>
              <a:xfrm>
                <a:off x="2890078" y="4094646"/>
                <a:ext cx="7366000" cy="1054100"/>
              </a:xfrm>
              <a:prstGeom prst="rect">
                <a:avLst/>
              </a:prstGeom>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a:extLst>
              <a:ext uri="{FF2B5EF4-FFF2-40B4-BE49-F238E27FC236}">
                <a16:creationId xmlns:a16="http://schemas.microsoft.com/office/drawing/2014/main" id="{AFA6D0D2-610D-3ECB-7C55-08B877E7B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46" b="14915"/>
          <a:stretch>
            <a:fillRect/>
          </a:stretch>
        </p:blipFill>
        <p:spPr bwMode="auto">
          <a:xfrm>
            <a:off x="1905000" y="1825625"/>
            <a:ext cx="21336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8" name="Picture 4">
            <a:extLst>
              <a:ext uri="{FF2B5EF4-FFF2-40B4-BE49-F238E27FC236}">
                <a16:creationId xmlns:a16="http://schemas.microsoft.com/office/drawing/2014/main" id="{B35B9BD5-2DFF-1C45-0848-FFED3C820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1355"/>
          <a:stretch>
            <a:fillRect/>
          </a:stretch>
        </p:blipFill>
        <p:spPr bwMode="auto">
          <a:xfrm>
            <a:off x="842963" y="1860550"/>
            <a:ext cx="123031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a:extLst>
              <a:ext uri="{FF2B5EF4-FFF2-40B4-BE49-F238E27FC236}">
                <a16:creationId xmlns:a16="http://schemas.microsoft.com/office/drawing/2014/main" id="{A09573AD-61C5-0FF1-293F-701E17565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840"/>
          <a:stretch>
            <a:fillRect/>
          </a:stretch>
        </p:blipFill>
        <p:spPr bwMode="auto">
          <a:xfrm>
            <a:off x="1828800" y="3481388"/>
            <a:ext cx="2209800"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1" name="Object 3">
            <a:extLst>
              <a:ext uri="{FF2B5EF4-FFF2-40B4-BE49-F238E27FC236}">
                <a16:creationId xmlns:a16="http://schemas.microsoft.com/office/drawing/2014/main" id="{5EAB6083-8C36-6114-0203-03AD9A1BE3E9}"/>
              </a:ext>
            </a:extLst>
          </p:cNvPr>
          <p:cNvGraphicFramePr>
            <a:graphicFrameLocks noChangeAspect="1"/>
          </p:cNvGraphicFramePr>
          <p:nvPr/>
        </p:nvGraphicFramePr>
        <p:xfrm>
          <a:off x="1146175" y="1562100"/>
          <a:ext cx="609600" cy="377825"/>
        </p:xfrm>
        <a:graphic>
          <a:graphicData uri="http://schemas.openxmlformats.org/presentationml/2006/ole">
            <mc:AlternateContent xmlns:mc="http://schemas.openxmlformats.org/markup-compatibility/2006">
              <mc:Choice xmlns:v="urn:schemas-microsoft-com:vml" Requires="v">
                <p:oleObj name="Equation" r:id="rId6" imgW="368300" imgH="228600" progId="Equation.DSMT4">
                  <p:embed/>
                </p:oleObj>
              </mc:Choice>
              <mc:Fallback>
                <p:oleObj name="Equation" r:id="rId6" imgW="368300" imgH="228600" progId="Equation.DSMT4">
                  <p:embed/>
                  <p:pic>
                    <p:nvPicPr>
                      <p:cNvPr id="39941" name="Object 3">
                        <a:extLst>
                          <a:ext uri="{FF2B5EF4-FFF2-40B4-BE49-F238E27FC236}">
                            <a16:creationId xmlns:a16="http://schemas.microsoft.com/office/drawing/2014/main" id="{5EAB6083-8C36-6114-0203-03AD9A1BE3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6175" y="1562100"/>
                        <a:ext cx="60960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942" name="Object 4">
            <a:extLst>
              <a:ext uri="{FF2B5EF4-FFF2-40B4-BE49-F238E27FC236}">
                <a16:creationId xmlns:a16="http://schemas.microsoft.com/office/drawing/2014/main" id="{39915F47-2680-8004-4C1E-906FE6BA4184}"/>
              </a:ext>
            </a:extLst>
          </p:cNvPr>
          <p:cNvGraphicFramePr>
            <a:graphicFrameLocks noChangeAspect="1"/>
          </p:cNvGraphicFramePr>
          <p:nvPr/>
        </p:nvGraphicFramePr>
        <p:xfrm>
          <a:off x="1363663" y="3717925"/>
          <a:ext cx="568325" cy="377825"/>
        </p:xfrm>
        <a:graphic>
          <a:graphicData uri="http://schemas.openxmlformats.org/presentationml/2006/ole">
            <mc:AlternateContent xmlns:mc="http://schemas.openxmlformats.org/markup-compatibility/2006">
              <mc:Choice xmlns:v="urn:schemas-microsoft-com:vml" Requires="v">
                <p:oleObj name="Equation" r:id="rId8" imgW="342900" imgH="228600" progId="Equation.DSMT4">
                  <p:embed/>
                </p:oleObj>
              </mc:Choice>
              <mc:Fallback>
                <p:oleObj name="Equation" r:id="rId8" imgW="342900" imgH="228600" progId="Equation.DSMT4">
                  <p:embed/>
                  <p:pic>
                    <p:nvPicPr>
                      <p:cNvPr id="39942" name="Object 4">
                        <a:extLst>
                          <a:ext uri="{FF2B5EF4-FFF2-40B4-BE49-F238E27FC236}">
                            <a16:creationId xmlns:a16="http://schemas.microsoft.com/office/drawing/2014/main" id="{39915F47-2680-8004-4C1E-906FE6BA41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3663" y="3717925"/>
                        <a:ext cx="56832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9943" name="Object 5">
            <a:extLst>
              <a:ext uri="{FF2B5EF4-FFF2-40B4-BE49-F238E27FC236}">
                <a16:creationId xmlns:a16="http://schemas.microsoft.com/office/drawing/2014/main" id="{ABE30E49-08B6-E878-172B-C978616A2E65}"/>
              </a:ext>
            </a:extLst>
          </p:cNvPr>
          <p:cNvGraphicFramePr>
            <a:graphicFrameLocks noChangeAspect="1"/>
          </p:cNvGraphicFramePr>
          <p:nvPr/>
        </p:nvGraphicFramePr>
        <p:xfrm>
          <a:off x="2349500" y="1562100"/>
          <a:ext cx="819150" cy="377825"/>
        </p:xfrm>
        <a:graphic>
          <a:graphicData uri="http://schemas.openxmlformats.org/presentationml/2006/ole">
            <mc:AlternateContent xmlns:mc="http://schemas.openxmlformats.org/markup-compatibility/2006">
              <mc:Choice xmlns:v="urn:schemas-microsoft-com:vml" Requires="v">
                <p:oleObj name="Equation" r:id="rId10" imgW="495300" imgH="228600" progId="Equation.DSMT4">
                  <p:embed/>
                </p:oleObj>
              </mc:Choice>
              <mc:Fallback>
                <p:oleObj name="Equation" r:id="rId10" imgW="495300" imgH="228600" progId="Equation.DSMT4">
                  <p:embed/>
                  <p:pic>
                    <p:nvPicPr>
                      <p:cNvPr id="39943" name="Object 5">
                        <a:extLst>
                          <a:ext uri="{FF2B5EF4-FFF2-40B4-BE49-F238E27FC236}">
                            <a16:creationId xmlns:a16="http://schemas.microsoft.com/office/drawing/2014/main" id="{ABE30E49-08B6-E878-172B-C978616A2E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9500" y="1562100"/>
                        <a:ext cx="819150"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9944" name="TextBox 15">
            <a:extLst>
              <a:ext uri="{FF2B5EF4-FFF2-40B4-BE49-F238E27FC236}">
                <a16:creationId xmlns:a16="http://schemas.microsoft.com/office/drawing/2014/main" id="{D08E03A4-B47A-791A-061D-276C618A03A2}"/>
              </a:ext>
            </a:extLst>
          </p:cNvPr>
          <p:cNvSpPr txBox="1">
            <a:spLocks noChangeArrowheads="1"/>
          </p:cNvSpPr>
          <p:nvPr/>
        </p:nvSpPr>
        <p:spPr bwMode="auto">
          <a:xfrm>
            <a:off x="304800" y="304800"/>
            <a:ext cx="8502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Mutual information as the ‘distance’ between two probability distributions</a:t>
            </a:r>
          </a:p>
        </p:txBody>
      </p:sp>
      <p:grpSp>
        <p:nvGrpSpPr>
          <p:cNvPr id="2" name="Group 19">
            <a:extLst>
              <a:ext uri="{FF2B5EF4-FFF2-40B4-BE49-F238E27FC236}">
                <a16:creationId xmlns:a16="http://schemas.microsoft.com/office/drawing/2014/main" id="{8C683792-F09C-39E8-2256-F29BC71F7E12}"/>
              </a:ext>
            </a:extLst>
          </p:cNvPr>
          <p:cNvGrpSpPr>
            <a:grpSpLocks/>
          </p:cNvGrpSpPr>
          <p:nvPr/>
        </p:nvGrpSpPr>
        <p:grpSpPr bwMode="auto">
          <a:xfrm>
            <a:off x="3756025" y="1063625"/>
            <a:ext cx="3800475" cy="3535363"/>
            <a:chOff x="3756025" y="1063625"/>
            <a:chExt cx="3800239" cy="3535363"/>
          </a:xfrm>
        </p:grpSpPr>
        <p:grpSp>
          <p:nvGrpSpPr>
            <p:cNvPr id="39946" name="Group 17">
              <a:extLst>
                <a:ext uri="{FF2B5EF4-FFF2-40B4-BE49-F238E27FC236}">
                  <a16:creationId xmlns:a16="http://schemas.microsoft.com/office/drawing/2014/main" id="{9D3A5CDF-E33D-8CD9-EBA3-93F6FF7301BA}"/>
                </a:ext>
              </a:extLst>
            </p:cNvPr>
            <p:cNvGrpSpPr>
              <a:grpSpLocks/>
            </p:cNvGrpSpPr>
            <p:nvPr/>
          </p:nvGrpSpPr>
          <p:grpSpPr bwMode="auto">
            <a:xfrm>
              <a:off x="4343400" y="1524000"/>
              <a:ext cx="2646362" cy="3074988"/>
              <a:chOff x="4338638" y="990600"/>
              <a:chExt cx="2646362" cy="3074988"/>
            </a:xfrm>
          </p:grpSpPr>
          <p:pic>
            <p:nvPicPr>
              <p:cNvPr id="39948" name="Picture 2">
                <a:extLst>
                  <a:ext uri="{FF2B5EF4-FFF2-40B4-BE49-F238E27FC236}">
                    <a16:creationId xmlns:a16="http://schemas.microsoft.com/office/drawing/2014/main" id="{0AC14C78-3949-6307-F197-E903B8A8F7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38638" y="1289050"/>
                <a:ext cx="2541587"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9" name="Group 16">
                <a:extLst>
                  <a:ext uri="{FF2B5EF4-FFF2-40B4-BE49-F238E27FC236}">
                    <a16:creationId xmlns:a16="http://schemas.microsoft.com/office/drawing/2014/main" id="{F3C8582D-DADB-0CB3-F2B6-2D3DA77AD2A4}"/>
                  </a:ext>
                </a:extLst>
              </p:cNvPr>
              <p:cNvGrpSpPr>
                <a:grpSpLocks/>
              </p:cNvGrpSpPr>
              <p:nvPr/>
            </p:nvGrpSpPr>
            <p:grpSpPr bwMode="auto">
              <a:xfrm>
                <a:off x="4900613" y="990600"/>
                <a:ext cx="2084387" cy="3074988"/>
                <a:chOff x="4900613" y="990600"/>
                <a:chExt cx="2084387" cy="3074988"/>
              </a:xfrm>
            </p:grpSpPr>
            <p:pic>
              <p:nvPicPr>
                <p:cNvPr id="39950" name="Picture 6">
                  <a:extLst>
                    <a:ext uri="{FF2B5EF4-FFF2-40B4-BE49-F238E27FC236}">
                      <a16:creationId xmlns:a16="http://schemas.microsoft.com/office/drawing/2014/main" id="{15188AEF-91D2-7A0C-FF3F-2C6850CA42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730"/>
                <a:stretch>
                  <a:fillRect/>
                </a:stretch>
              </p:blipFill>
              <p:spPr bwMode="auto">
                <a:xfrm>
                  <a:off x="4900613" y="2933700"/>
                  <a:ext cx="208438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 Box 52">
                  <a:extLst>
                    <a:ext uri="{FF2B5EF4-FFF2-40B4-BE49-F238E27FC236}">
                      <a16:creationId xmlns:a16="http://schemas.microsoft.com/office/drawing/2014/main" id="{5CEC5B22-A3F4-FD74-566B-6B6F3036B998}"/>
                    </a:ext>
                  </a:extLst>
                </p:cNvPr>
                <p:cNvSpPr txBox="1">
                  <a:spLocks noChangeArrowheads="1"/>
                </p:cNvSpPr>
                <p:nvPr/>
              </p:nvSpPr>
              <p:spPr bwMode="auto">
                <a:xfrm>
                  <a:off x="5105400" y="990600"/>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i="1"/>
                    <a:t>P</a:t>
                  </a:r>
                  <a:r>
                    <a:rPr lang="en-US" altLang="en-US" sz="2000"/>
                    <a:t>[</a:t>
                  </a:r>
                  <a:r>
                    <a:rPr lang="en-US" altLang="en-US" sz="2000" i="1"/>
                    <a:t>R</a:t>
                  </a:r>
                  <a:r>
                    <a:rPr lang="en-US" altLang="en-US" sz="2000"/>
                    <a:t>]</a:t>
                  </a:r>
                  <a:r>
                    <a:rPr lang="en-US" altLang="en-US" sz="2000" i="1"/>
                    <a:t>P</a:t>
                  </a:r>
                  <a:r>
                    <a:rPr lang="en-US" altLang="en-US" sz="2000"/>
                    <a:t>[</a:t>
                  </a:r>
                  <a:r>
                    <a:rPr lang="en-US" altLang="en-US" sz="2000" i="1"/>
                    <a:t>S</a:t>
                  </a:r>
                  <a:r>
                    <a:rPr lang="en-US" altLang="en-US" sz="2000"/>
                    <a:t>]</a:t>
                  </a:r>
                  <a:r>
                    <a:rPr lang="en-US" altLang="en-US" sz="2000">
                      <a:latin typeface="Arial" panose="020B0604020202020204" pitchFamily="34" charset="0"/>
                    </a:rPr>
                    <a:t> </a:t>
                  </a:r>
                  <a:endParaRPr lang="en-US" altLang="en-US" sz="2000" i="1">
                    <a:latin typeface="Arial" panose="020B0604020202020204" pitchFamily="34" charset="0"/>
                  </a:endParaRPr>
                </a:p>
              </p:txBody>
            </p:sp>
          </p:grpSp>
        </p:grpSp>
        <p:sp>
          <p:nvSpPr>
            <p:cNvPr id="39947" name="TextBox 18">
              <a:extLst>
                <a:ext uri="{FF2B5EF4-FFF2-40B4-BE49-F238E27FC236}">
                  <a16:creationId xmlns:a16="http://schemas.microsoft.com/office/drawing/2014/main" id="{DA6B5F57-F382-B905-3091-56516ECBEA84}"/>
                </a:ext>
              </a:extLst>
            </p:cNvPr>
            <p:cNvSpPr txBox="1">
              <a:spLocks noChangeArrowheads="1"/>
            </p:cNvSpPr>
            <p:nvPr/>
          </p:nvSpPr>
          <p:spPr bwMode="auto">
            <a:xfrm>
              <a:off x="3756025" y="1063625"/>
              <a:ext cx="380023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Product distribution – what things would</a:t>
              </a:r>
            </a:p>
            <a:p>
              <a:pPr algn="ctr">
                <a:spcBef>
                  <a:spcPct val="0"/>
                </a:spcBef>
                <a:buFontTx/>
                <a:buNone/>
              </a:pPr>
              <a:r>
                <a:rPr lang="en-US" altLang="en-US" sz="1600">
                  <a:latin typeface="Arial" panose="020B0604020202020204" pitchFamily="34" charset="0"/>
                </a:rPr>
                <a:t>Look like with zero information</a:t>
              </a:r>
            </a:p>
          </p:txBody>
        </p:sp>
      </p:grpSp>
      <p:grpSp>
        <p:nvGrpSpPr>
          <p:cNvPr id="3" name="Group 2">
            <a:extLst>
              <a:ext uri="{FF2B5EF4-FFF2-40B4-BE49-F238E27FC236}">
                <a16:creationId xmlns:a16="http://schemas.microsoft.com/office/drawing/2014/main" id="{53A60F65-85D1-674F-DB13-C2D93D1193D8}"/>
              </a:ext>
            </a:extLst>
          </p:cNvPr>
          <p:cNvGrpSpPr/>
          <p:nvPr/>
        </p:nvGrpSpPr>
        <p:grpSpPr>
          <a:xfrm>
            <a:off x="2226365" y="4838834"/>
            <a:ext cx="4177747" cy="1295305"/>
            <a:chOff x="672548" y="1499286"/>
            <a:chExt cx="9468678" cy="2935751"/>
          </a:xfrm>
        </p:grpSpPr>
        <p:pic>
          <p:nvPicPr>
            <p:cNvPr id="4" name="Picture 3">
              <a:extLst>
                <a:ext uri="{FF2B5EF4-FFF2-40B4-BE49-F238E27FC236}">
                  <a16:creationId xmlns:a16="http://schemas.microsoft.com/office/drawing/2014/main" id="{8D963FFC-9BA2-C010-CA5A-999649C10740}"/>
                </a:ext>
              </a:extLst>
            </p:cNvPr>
            <p:cNvPicPr>
              <a:picLocks noChangeAspect="1"/>
            </p:cNvPicPr>
            <p:nvPr/>
          </p:nvPicPr>
          <p:blipFill>
            <a:blip r:embed="rId13"/>
            <a:stretch>
              <a:fillRect/>
            </a:stretch>
          </p:blipFill>
          <p:spPr>
            <a:xfrm>
              <a:off x="672548" y="1499286"/>
              <a:ext cx="7772400" cy="1235497"/>
            </a:xfrm>
            <a:prstGeom prst="rect">
              <a:avLst/>
            </a:prstGeom>
          </p:spPr>
        </p:pic>
        <p:pic>
          <p:nvPicPr>
            <p:cNvPr id="5" name="Picture 4">
              <a:extLst>
                <a:ext uri="{FF2B5EF4-FFF2-40B4-BE49-F238E27FC236}">
                  <a16:creationId xmlns:a16="http://schemas.microsoft.com/office/drawing/2014/main" id="{F1763A83-F2C7-7D92-7677-872AED2885E0}"/>
                </a:ext>
              </a:extLst>
            </p:cNvPr>
            <p:cNvPicPr>
              <a:picLocks noChangeAspect="1"/>
            </p:cNvPicPr>
            <p:nvPr/>
          </p:nvPicPr>
          <p:blipFill>
            <a:blip r:embed="rId14"/>
            <a:stretch>
              <a:fillRect/>
            </a:stretch>
          </p:blipFill>
          <p:spPr>
            <a:xfrm>
              <a:off x="2368826" y="3112076"/>
              <a:ext cx="7772400" cy="1322961"/>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1">
            <a:extLst>
              <a:ext uri="{FF2B5EF4-FFF2-40B4-BE49-F238E27FC236}">
                <a16:creationId xmlns:a16="http://schemas.microsoft.com/office/drawing/2014/main" id="{DB5D74D8-8055-9827-B868-72C920737024}"/>
              </a:ext>
            </a:extLst>
          </p:cNvPr>
          <p:cNvSpPr txBox="1">
            <a:spLocks noChangeArrowheads="1"/>
          </p:cNvSpPr>
          <p:nvPr/>
        </p:nvSpPr>
        <p:spPr bwMode="auto">
          <a:xfrm>
            <a:off x="57150" y="398463"/>
            <a:ext cx="908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latin typeface="Arial" panose="020B0604020202020204" pitchFamily="34" charset="0"/>
              </a:rPr>
              <a:t>Does the early visual system maximize information transmission?</a:t>
            </a:r>
          </a:p>
        </p:txBody>
      </p:sp>
      <p:grpSp>
        <p:nvGrpSpPr>
          <p:cNvPr id="10" name="Group 9">
            <a:extLst>
              <a:ext uri="{FF2B5EF4-FFF2-40B4-BE49-F238E27FC236}">
                <a16:creationId xmlns:a16="http://schemas.microsoft.com/office/drawing/2014/main" id="{7150769E-501D-D515-D65E-5C6E6816B001}"/>
              </a:ext>
            </a:extLst>
          </p:cNvPr>
          <p:cNvGrpSpPr>
            <a:grpSpLocks/>
          </p:cNvGrpSpPr>
          <p:nvPr/>
        </p:nvGrpSpPr>
        <p:grpSpPr bwMode="auto">
          <a:xfrm>
            <a:off x="1905000" y="1676400"/>
            <a:ext cx="4833938" cy="1485900"/>
            <a:chOff x="1905000" y="1752600"/>
            <a:chExt cx="4833256" cy="1486019"/>
          </a:xfrm>
        </p:grpSpPr>
        <p:sp>
          <p:nvSpPr>
            <p:cNvPr id="3" name="TextBox 2">
              <a:extLst>
                <a:ext uri="{FF2B5EF4-FFF2-40B4-BE49-F238E27FC236}">
                  <a16:creationId xmlns:a16="http://schemas.microsoft.com/office/drawing/2014/main" id="{1761EF6F-C864-E1F9-D186-5C4BE4780DA5}"/>
                </a:ext>
              </a:extLst>
            </p:cNvPr>
            <p:cNvSpPr txBox="1">
              <a:spLocks noRot="1" noChangeAspect="1" noMove="1" noResize="1" noEditPoints="1" noAdjustHandles="1" noChangeArrowheads="1" noChangeShapeType="1" noTextEdit="1"/>
            </p:cNvSpPr>
            <p:nvPr/>
          </p:nvSpPr>
          <p:spPr>
            <a:xfrm>
              <a:off x="1905000" y="2715399"/>
              <a:ext cx="4833256" cy="523220"/>
            </a:xfrm>
            <a:prstGeom prst="rect">
              <a:avLst/>
            </a:prstGeom>
            <a:blipFill>
              <a:blip r:embed="rId3"/>
              <a:stretch>
                <a:fillRect b="-2326"/>
              </a:stretch>
            </a:blipFill>
          </p:spPr>
          <p:txBody>
            <a:bodyPr/>
            <a:lstStyle/>
            <a:p>
              <a:pPr>
                <a:defRPr/>
              </a:pPr>
              <a:r>
                <a:rPr lang="en-US">
                  <a:noFill/>
                </a:rPr>
                <a:t> </a:t>
              </a:r>
            </a:p>
          </p:txBody>
        </p:sp>
        <p:sp>
          <p:nvSpPr>
            <p:cNvPr id="41993" name="TextBox 3">
              <a:extLst>
                <a:ext uri="{FF2B5EF4-FFF2-40B4-BE49-F238E27FC236}">
                  <a16:creationId xmlns:a16="http://schemas.microsoft.com/office/drawing/2014/main" id="{5DD27C0A-53A9-6980-4A0D-087819032B78}"/>
                </a:ext>
              </a:extLst>
            </p:cNvPr>
            <p:cNvSpPr txBox="1">
              <a:spLocks noChangeArrowheads="1"/>
            </p:cNvSpPr>
            <p:nvPr/>
          </p:nvSpPr>
          <p:spPr bwMode="auto">
            <a:xfrm>
              <a:off x="2133600" y="2029599"/>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rPr>
                <a:t>Mutual information</a:t>
              </a:r>
            </a:p>
          </p:txBody>
        </p:sp>
        <p:sp>
          <p:nvSpPr>
            <p:cNvPr id="41994" name="TextBox 4">
              <a:extLst>
                <a:ext uri="{FF2B5EF4-FFF2-40B4-BE49-F238E27FC236}">
                  <a16:creationId xmlns:a16="http://schemas.microsoft.com/office/drawing/2014/main" id="{0EF81892-654D-A664-600A-7BD8A1A7A435}"/>
                </a:ext>
              </a:extLst>
            </p:cNvPr>
            <p:cNvSpPr txBox="1">
              <a:spLocks noChangeArrowheads="1"/>
            </p:cNvSpPr>
            <p:nvPr/>
          </p:nvSpPr>
          <p:spPr bwMode="auto">
            <a:xfrm>
              <a:off x="3352800" y="2029599"/>
              <a:ext cx="175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dirty="0">
                  <a:solidFill>
                    <a:srgbClr val="1221FF"/>
                  </a:solidFill>
                  <a:latin typeface="Arial" panose="020B0604020202020204" pitchFamily="34" charset="0"/>
                </a:rPr>
                <a:t>Total</a:t>
              </a:r>
            </a:p>
            <a:p>
              <a:pPr algn="ctr">
                <a:spcBef>
                  <a:spcPct val="0"/>
                </a:spcBef>
                <a:buFontTx/>
                <a:buNone/>
              </a:pPr>
              <a:r>
                <a:rPr lang="en-US" altLang="en-US" sz="1800" dirty="0">
                  <a:solidFill>
                    <a:srgbClr val="1221FF"/>
                  </a:solidFill>
                  <a:latin typeface="Arial" panose="020B0604020202020204" pitchFamily="34" charset="0"/>
                </a:rPr>
                <a:t>entropy</a:t>
              </a:r>
            </a:p>
          </p:txBody>
        </p:sp>
        <p:sp>
          <p:nvSpPr>
            <p:cNvPr id="41995" name="TextBox 5">
              <a:extLst>
                <a:ext uri="{FF2B5EF4-FFF2-40B4-BE49-F238E27FC236}">
                  <a16:creationId xmlns:a16="http://schemas.microsoft.com/office/drawing/2014/main" id="{4B48557C-1C7E-0F27-55FE-B114006ACE5E}"/>
                </a:ext>
              </a:extLst>
            </p:cNvPr>
            <p:cNvSpPr txBox="1">
              <a:spLocks noChangeArrowheads="1"/>
            </p:cNvSpPr>
            <p:nvPr/>
          </p:nvSpPr>
          <p:spPr bwMode="auto">
            <a:xfrm>
              <a:off x="4724400" y="1752600"/>
              <a:ext cx="1752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solidFill>
                    <a:srgbClr val="FF0000"/>
                  </a:solidFill>
                  <a:latin typeface="Arial" panose="020B0604020202020204" pitchFamily="34" charset="0"/>
                </a:rPr>
                <a:t>Conditional</a:t>
              </a:r>
            </a:p>
            <a:p>
              <a:pPr algn="ctr">
                <a:spcBef>
                  <a:spcPct val="0"/>
                </a:spcBef>
                <a:buFontTx/>
                <a:buNone/>
              </a:pPr>
              <a:r>
                <a:rPr lang="en-US" altLang="en-US" sz="1800">
                  <a:solidFill>
                    <a:srgbClr val="FF0000"/>
                  </a:solidFill>
                  <a:latin typeface="Arial" panose="020B0604020202020204" pitchFamily="34" charset="0"/>
                </a:rPr>
                <a:t>(“noise”)</a:t>
              </a:r>
            </a:p>
            <a:p>
              <a:pPr algn="ctr">
                <a:spcBef>
                  <a:spcPct val="0"/>
                </a:spcBef>
                <a:buFontTx/>
                <a:buNone/>
              </a:pPr>
              <a:r>
                <a:rPr lang="en-US" altLang="en-US" sz="1800">
                  <a:solidFill>
                    <a:srgbClr val="FF0000"/>
                  </a:solidFill>
                  <a:latin typeface="Arial" panose="020B0604020202020204" pitchFamily="34" charset="0"/>
                </a:rPr>
                <a:t>entropy</a:t>
              </a:r>
            </a:p>
          </p:txBody>
        </p:sp>
      </p:grpSp>
      <p:sp>
        <p:nvSpPr>
          <p:cNvPr id="41987" name="TextBox 1">
            <a:extLst>
              <a:ext uri="{FF2B5EF4-FFF2-40B4-BE49-F238E27FC236}">
                <a16:creationId xmlns:a16="http://schemas.microsoft.com/office/drawing/2014/main" id="{D9C1B97D-864F-2A16-8E39-7124B5E28F82}"/>
              </a:ext>
            </a:extLst>
          </p:cNvPr>
          <p:cNvSpPr txBox="1">
            <a:spLocks noChangeArrowheads="1"/>
          </p:cNvSpPr>
          <p:nvPr/>
        </p:nvSpPr>
        <p:spPr bwMode="auto">
          <a:xfrm>
            <a:off x="2743200" y="1143000"/>
            <a:ext cx="405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‘Efficient Coding’ -  Horace Barlow</a:t>
            </a:r>
          </a:p>
        </p:txBody>
      </p:sp>
      <p:grpSp>
        <p:nvGrpSpPr>
          <p:cNvPr id="17" name="Group 16">
            <a:extLst>
              <a:ext uri="{FF2B5EF4-FFF2-40B4-BE49-F238E27FC236}">
                <a16:creationId xmlns:a16="http://schemas.microsoft.com/office/drawing/2014/main" id="{5A16E639-B188-DBF1-DFBD-C570A088548E}"/>
              </a:ext>
            </a:extLst>
          </p:cNvPr>
          <p:cNvGrpSpPr>
            <a:grpSpLocks/>
          </p:cNvGrpSpPr>
          <p:nvPr/>
        </p:nvGrpSpPr>
        <p:grpSpPr bwMode="auto">
          <a:xfrm>
            <a:off x="381000" y="3200400"/>
            <a:ext cx="8763000" cy="3495675"/>
            <a:chOff x="381000" y="3200400"/>
            <a:chExt cx="8763000" cy="3495020"/>
          </a:xfrm>
        </p:grpSpPr>
        <p:pic>
          <p:nvPicPr>
            <p:cNvPr id="41989" name="Picture 7">
              <a:extLst>
                <a:ext uri="{FF2B5EF4-FFF2-40B4-BE49-F238E27FC236}">
                  <a16:creationId xmlns:a16="http://schemas.microsoft.com/office/drawing/2014/main" id="{7BF8E9CE-02C2-1FF0-9374-7B38AC766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200400"/>
              <a:ext cx="7391400" cy="232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Box 8">
              <a:extLst>
                <a:ext uri="{FF2B5EF4-FFF2-40B4-BE49-F238E27FC236}">
                  <a16:creationId xmlns:a16="http://schemas.microsoft.com/office/drawing/2014/main" id="{C4754DFA-A627-73AE-0D05-FA22C509F9B0}"/>
                </a:ext>
              </a:extLst>
            </p:cNvPr>
            <p:cNvSpPr txBox="1">
              <a:spLocks noChangeArrowheads="1"/>
            </p:cNvSpPr>
            <p:nvPr/>
          </p:nvSpPr>
          <p:spPr bwMode="auto">
            <a:xfrm>
              <a:off x="2819400" y="5562600"/>
              <a:ext cx="3031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References in notes section</a:t>
              </a:r>
            </a:p>
          </p:txBody>
        </p:sp>
        <p:sp>
          <p:nvSpPr>
            <p:cNvPr id="41991" name="TextBox 11">
              <a:extLst>
                <a:ext uri="{FF2B5EF4-FFF2-40B4-BE49-F238E27FC236}">
                  <a16:creationId xmlns:a16="http://schemas.microsoft.com/office/drawing/2014/main" id="{F07E1386-B060-15F9-EC3F-7A40119F6C0A}"/>
                </a:ext>
              </a:extLst>
            </p:cNvPr>
            <p:cNvSpPr txBox="1">
              <a:spLocks noChangeArrowheads="1"/>
            </p:cNvSpPr>
            <p:nvPr/>
          </p:nvSpPr>
          <p:spPr bwMode="auto">
            <a:xfrm>
              <a:off x="381000" y="6172200"/>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400">
                  <a:latin typeface="Arial" panose="020B0604020202020204" pitchFamily="34" charset="0"/>
                </a:rPr>
                <a:t>Chalk, Matthew, Olivier Marre, and Gašper Tkačik. "Toward a unified theory of efficient, predictive, and sparse coding." </a:t>
              </a:r>
              <a:r>
                <a:rPr lang="en-US" altLang="en-US" sz="1400" i="1">
                  <a:latin typeface="Arial" panose="020B0604020202020204" pitchFamily="34" charset="0"/>
                </a:rPr>
                <a:t>Proceedings of the National Academy of Sciences</a:t>
              </a:r>
              <a:r>
                <a:rPr lang="en-US" altLang="en-US" sz="1400">
                  <a:latin typeface="Arial" panose="020B0604020202020204" pitchFamily="34" charset="0"/>
                </a:rPr>
                <a:t> 115.1 (2018): 186-191.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a:extLst>
              <a:ext uri="{FF2B5EF4-FFF2-40B4-BE49-F238E27FC236}">
                <a16:creationId xmlns:a16="http://schemas.microsoft.com/office/drawing/2014/main" id="{8224B9D6-38E8-2E92-AF8E-983F0AF9A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977900"/>
            <a:ext cx="4027487"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 Box 3">
            <a:extLst>
              <a:ext uri="{FF2B5EF4-FFF2-40B4-BE49-F238E27FC236}">
                <a16:creationId xmlns:a16="http://schemas.microsoft.com/office/drawing/2014/main" id="{A7BEB723-E574-3C72-28F8-492C69A64DD5}"/>
              </a:ext>
            </a:extLst>
          </p:cNvPr>
          <p:cNvSpPr txBox="1">
            <a:spLocks noChangeArrowheads="1"/>
          </p:cNvSpPr>
          <p:nvPr/>
        </p:nvSpPr>
        <p:spPr bwMode="auto">
          <a:xfrm>
            <a:off x="203200" y="6275388"/>
            <a:ext cx="787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50000"/>
              </a:spcBef>
              <a:buFontTx/>
              <a:buNone/>
            </a:pPr>
            <a:r>
              <a:rPr lang="en-US" altLang="en-US" sz="1600">
                <a:latin typeface="Arial" panose="020B0604020202020204" pitchFamily="34" charset="0"/>
              </a:rPr>
              <a:t>Simon Laughlin, A simple coding procedure enhances a neuron</a:t>
            </a:r>
            <a:r>
              <a:rPr lang="ja-JP" altLang="en-US" sz="1600">
                <a:latin typeface="Arial" panose="020B0604020202020204" pitchFamily="34" charset="0"/>
              </a:rPr>
              <a:t>’</a:t>
            </a:r>
            <a:r>
              <a:rPr lang="en-US" altLang="ja-JP" sz="1600">
                <a:latin typeface="Arial" panose="020B0604020202020204" pitchFamily="34" charset="0"/>
              </a:rPr>
              <a:t>s information capacity Z. Naturforsch, 36c: 910-912 (1981) </a:t>
            </a:r>
            <a:endParaRPr lang="en-US" altLang="en-US" sz="1600">
              <a:latin typeface="Arial" panose="020B0604020202020204" pitchFamily="34" charset="0"/>
            </a:endParaRPr>
          </a:p>
        </p:txBody>
      </p:sp>
      <p:pic>
        <p:nvPicPr>
          <p:cNvPr id="44035" name="Picture 4">
            <a:extLst>
              <a:ext uri="{FF2B5EF4-FFF2-40B4-BE49-F238E27FC236}">
                <a16:creationId xmlns:a16="http://schemas.microsoft.com/office/drawing/2014/main" id="{98F7DF25-0A9F-000C-9D2E-91B56953E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168400"/>
            <a:ext cx="47371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1">
            <a:extLst>
              <a:ext uri="{FF2B5EF4-FFF2-40B4-BE49-F238E27FC236}">
                <a16:creationId xmlns:a16="http://schemas.microsoft.com/office/drawing/2014/main" id="{CC3E42AB-2BDD-91DE-263E-218F169A0D5E}"/>
              </a:ext>
            </a:extLst>
          </p:cNvPr>
          <p:cNvSpPr txBox="1">
            <a:spLocks noChangeArrowheads="1"/>
          </p:cNvSpPr>
          <p:nvPr/>
        </p:nvSpPr>
        <p:spPr bwMode="auto">
          <a:xfrm>
            <a:off x="1295400" y="457200"/>
            <a:ext cx="7224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Maximizing information by a nonlinearity that maximizes total entropy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EC6F5FF3-1BCE-8A59-125A-5F5C066DD7C3}"/>
              </a:ext>
            </a:extLst>
          </p:cNvPr>
          <p:cNvSpPr>
            <a:spLocks noGrp="1" noChangeArrowheads="1"/>
          </p:cNvSpPr>
          <p:nvPr>
            <p:ph type="title"/>
          </p:nvPr>
        </p:nvSpPr>
        <p:spPr>
          <a:xfrm>
            <a:off x="609600" y="7938"/>
            <a:ext cx="7772400" cy="1143000"/>
          </a:xfrm>
        </p:spPr>
        <p:txBody>
          <a:bodyPr/>
          <a:lstStyle/>
          <a:p>
            <a:pPr eaLnBrk="1" hangingPunct="1"/>
            <a:r>
              <a:rPr lang="en-US" altLang="en-US" sz="2400">
                <a:latin typeface="Arial" panose="020B0604020202020204" pitchFamily="34" charset="0"/>
                <a:ea typeface="ＭＳ Ｐゴシック" panose="020B0600070205080204" pitchFamily="34" charset="-128"/>
              </a:rPr>
              <a:t>Turtle Cones: Sensitivity </a:t>
            </a:r>
            <a:r>
              <a:rPr lang="en-US" altLang="en-US" sz="2400" i="1">
                <a:latin typeface="Arial" panose="020B0604020202020204" pitchFamily="34" charset="0"/>
                <a:ea typeface="ＭＳ Ｐゴシック" panose="020B0600070205080204" pitchFamily="34" charset="-128"/>
              </a:rPr>
              <a:t>and Kinetics</a:t>
            </a:r>
            <a:r>
              <a:rPr lang="en-US" altLang="en-US" sz="2400">
                <a:latin typeface="Arial" panose="020B0604020202020204" pitchFamily="34" charset="0"/>
                <a:ea typeface="ＭＳ Ｐゴシック" panose="020B0600070205080204" pitchFamily="34" charset="-128"/>
              </a:rPr>
              <a:t> change with mean luminance</a:t>
            </a:r>
            <a:endParaRPr lang="en-US" altLang="en-US">
              <a:ea typeface="ＭＳ Ｐゴシック" panose="020B0600070205080204" pitchFamily="34" charset="-128"/>
            </a:endParaRPr>
          </a:p>
        </p:txBody>
      </p:sp>
      <p:pic>
        <p:nvPicPr>
          <p:cNvPr id="46082" name="Picture 3" descr="Turtle Cone Adaptn 2.jpg                                       00079702Macintosh HD                   BEB615B6:">
            <a:extLst>
              <a:ext uri="{FF2B5EF4-FFF2-40B4-BE49-F238E27FC236}">
                <a16:creationId xmlns:a16="http://schemas.microsoft.com/office/drawing/2014/main" id="{430BC49D-7AFA-07EE-4B32-AAA2A945B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14400"/>
            <a:ext cx="332581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a:extLst>
              <a:ext uri="{FF2B5EF4-FFF2-40B4-BE49-F238E27FC236}">
                <a16:creationId xmlns:a16="http://schemas.microsoft.com/office/drawing/2014/main" id="{6992E5F8-698F-94D4-1B15-987D4A529C75}"/>
              </a:ext>
            </a:extLst>
          </p:cNvPr>
          <p:cNvSpPr txBox="1">
            <a:spLocks noChangeArrowheads="1"/>
          </p:cNvSpPr>
          <p:nvPr/>
        </p:nvSpPr>
        <p:spPr bwMode="auto">
          <a:xfrm>
            <a:off x="6858000" y="6400800"/>
            <a:ext cx="1998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400">
                <a:latin typeface="Arial" panose="020B0604020202020204" pitchFamily="34" charset="0"/>
              </a:rPr>
              <a:t>Baylor &amp; Hodgkin 1974</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2">
            <a:extLst>
              <a:ext uri="{FF2B5EF4-FFF2-40B4-BE49-F238E27FC236}">
                <a16:creationId xmlns:a16="http://schemas.microsoft.com/office/drawing/2014/main" id="{8BEA2F1C-08A4-7D63-A30E-45245035A244}"/>
              </a:ext>
            </a:extLst>
          </p:cNvPr>
          <p:cNvSpPr txBox="1">
            <a:spLocks noChangeArrowheads="1"/>
          </p:cNvSpPr>
          <p:nvPr/>
        </p:nvSpPr>
        <p:spPr bwMode="auto">
          <a:xfrm>
            <a:off x="3505200" y="1524000"/>
            <a:ext cx="24080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6000" dirty="0">
                <a:latin typeface="Arial" panose="020B0604020202020204" pitchFamily="34" charset="0"/>
              </a:rPr>
              <a:t>What?</a:t>
            </a:r>
          </a:p>
        </p:txBody>
      </p:sp>
      <p:sp>
        <p:nvSpPr>
          <p:cNvPr id="3" name="TextBox 2">
            <a:extLst>
              <a:ext uri="{FF2B5EF4-FFF2-40B4-BE49-F238E27FC236}">
                <a16:creationId xmlns:a16="http://schemas.microsoft.com/office/drawing/2014/main" id="{21774B20-0CFE-EBC8-9F92-E3E13EB40B3E}"/>
              </a:ext>
            </a:extLst>
          </p:cNvPr>
          <p:cNvSpPr txBox="1">
            <a:spLocks noChangeArrowheads="1"/>
          </p:cNvSpPr>
          <p:nvPr/>
        </p:nvSpPr>
        <p:spPr bwMode="auto">
          <a:xfrm>
            <a:off x="858078" y="3299791"/>
            <a:ext cx="77652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3000" dirty="0">
                <a:latin typeface="Arial" panose="020B0604020202020204" pitchFamily="34" charset="0"/>
              </a:rPr>
              <a:t>What are the important biological functions ?</a:t>
            </a:r>
          </a:p>
        </p:txBody>
      </p:sp>
    </p:spTree>
    <p:extLst>
      <p:ext uri="{BB962C8B-B14F-4D97-AF65-F5344CB8AC3E}">
        <p14:creationId xmlns:p14="http://schemas.microsoft.com/office/powerpoint/2010/main" val="3938417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3">
            <a:extLst>
              <a:ext uri="{FF2B5EF4-FFF2-40B4-BE49-F238E27FC236}">
                <a16:creationId xmlns:a16="http://schemas.microsoft.com/office/drawing/2014/main" id="{5F38180F-27ED-4417-0B7B-FF5489002B8F}"/>
              </a:ext>
            </a:extLst>
          </p:cNvPr>
          <p:cNvSpPr txBox="1">
            <a:spLocks noChangeArrowheads="1"/>
          </p:cNvSpPr>
          <p:nvPr/>
        </p:nvSpPr>
        <p:spPr bwMode="auto">
          <a:xfrm>
            <a:off x="3810000" y="838200"/>
            <a:ext cx="5638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50000"/>
              </a:spcBef>
              <a:buFontTx/>
              <a:buNone/>
            </a:pPr>
            <a:r>
              <a:rPr lang="en-US" altLang="en-US" sz="2000" i="1"/>
              <a:t>µ</a:t>
            </a:r>
            <a:r>
              <a:rPr lang="en-US" altLang="en-US" sz="2000">
                <a:latin typeface="Arial" panose="020B0604020202020204" pitchFamily="34" charset="0"/>
              </a:rPr>
              <a:t> = mean # of events in a time interval</a:t>
            </a:r>
            <a:r>
              <a:rPr lang="en-US" altLang="en-US" sz="2000" i="1"/>
              <a:t> </a:t>
            </a:r>
          </a:p>
          <a:p>
            <a:pPr>
              <a:spcBef>
                <a:spcPct val="50000"/>
              </a:spcBef>
              <a:buFontTx/>
              <a:buNone/>
            </a:pPr>
            <a:r>
              <a:rPr lang="en-US" altLang="en-US" sz="2000" i="1"/>
              <a:t>n </a:t>
            </a:r>
            <a:r>
              <a:rPr lang="en-US" altLang="en-US" sz="2000">
                <a:latin typeface="Arial" panose="020B0604020202020204" pitchFamily="34" charset="0"/>
              </a:rPr>
              <a:t>= events in a time interval</a:t>
            </a:r>
          </a:p>
          <a:p>
            <a:pPr>
              <a:spcBef>
                <a:spcPct val="50000"/>
              </a:spcBef>
              <a:buFontTx/>
              <a:buNone/>
            </a:pPr>
            <a:endParaRPr lang="en-US" altLang="en-US" sz="2000">
              <a:latin typeface="Arial" panose="020B0604020202020204" pitchFamily="34" charset="0"/>
            </a:endParaRPr>
          </a:p>
          <a:p>
            <a:pPr>
              <a:spcBef>
                <a:spcPct val="50000"/>
              </a:spcBef>
              <a:buFontTx/>
              <a:buNone/>
            </a:pPr>
            <a:endParaRPr lang="en-US" altLang="en-US" sz="2000">
              <a:latin typeface="Arial" panose="020B0604020202020204" pitchFamily="34" charset="0"/>
            </a:endParaRPr>
          </a:p>
        </p:txBody>
      </p:sp>
      <p:sp>
        <p:nvSpPr>
          <p:cNvPr id="48130" name="Text Box 5">
            <a:extLst>
              <a:ext uri="{FF2B5EF4-FFF2-40B4-BE49-F238E27FC236}">
                <a16:creationId xmlns:a16="http://schemas.microsoft.com/office/drawing/2014/main" id="{4D34C722-52C1-DE17-178A-C518836E6DA2}"/>
              </a:ext>
            </a:extLst>
          </p:cNvPr>
          <p:cNvSpPr txBox="1">
            <a:spLocks noChangeArrowheads="1"/>
          </p:cNvSpPr>
          <p:nvPr/>
        </p:nvSpPr>
        <p:spPr bwMode="auto">
          <a:xfrm>
            <a:off x="1908175" y="141288"/>
            <a:ext cx="56356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Events with Poisson statistics </a:t>
            </a:r>
            <a:r>
              <a:rPr lang="en-US" altLang="en-US" sz="1800"/>
              <a:t>P[</a:t>
            </a:r>
            <a:r>
              <a:rPr lang="en-US" altLang="en-US" sz="1800" i="1"/>
              <a:t>n,µ</a:t>
            </a:r>
            <a:r>
              <a:rPr lang="en-US" altLang="en-US" sz="1800"/>
              <a:t>]</a:t>
            </a:r>
            <a:r>
              <a:rPr lang="en-US" altLang="en-US" sz="1800">
                <a:latin typeface="Arial" panose="020B0604020202020204" pitchFamily="34" charset="0"/>
              </a:rPr>
              <a:t>  </a:t>
            </a:r>
          </a:p>
        </p:txBody>
      </p:sp>
      <p:graphicFrame>
        <p:nvGraphicFramePr>
          <p:cNvPr id="48131" name="Object 8">
            <a:extLst>
              <a:ext uri="{FF2B5EF4-FFF2-40B4-BE49-F238E27FC236}">
                <a16:creationId xmlns:a16="http://schemas.microsoft.com/office/drawing/2014/main" id="{EC15EA05-A634-A2A1-31D1-220B714D42DA}"/>
              </a:ext>
            </a:extLst>
          </p:cNvPr>
          <p:cNvGraphicFramePr>
            <a:graphicFrameLocks noChangeAspect="1"/>
          </p:cNvGraphicFramePr>
          <p:nvPr/>
        </p:nvGraphicFramePr>
        <p:xfrm>
          <a:off x="2133600" y="1066800"/>
          <a:ext cx="860425" cy="835025"/>
        </p:xfrm>
        <a:graphic>
          <a:graphicData uri="http://schemas.openxmlformats.org/presentationml/2006/ole">
            <mc:AlternateContent xmlns:mc="http://schemas.openxmlformats.org/markup-compatibility/2006">
              <mc:Choice xmlns:v="urn:schemas-microsoft-com:vml" Requires="v">
                <p:oleObj name="Equation" r:id="rId3" imgW="431800" imgH="419100" progId="Equation.DSMT4">
                  <p:embed/>
                </p:oleObj>
              </mc:Choice>
              <mc:Fallback>
                <p:oleObj name="Equation" r:id="rId3" imgW="431800" imgH="419100" progId="Equation.DSMT4">
                  <p:embed/>
                  <p:pic>
                    <p:nvPicPr>
                      <p:cNvPr id="48131" name="Object 8">
                        <a:extLst>
                          <a:ext uri="{FF2B5EF4-FFF2-40B4-BE49-F238E27FC236}">
                            <a16:creationId xmlns:a16="http://schemas.microsoft.com/office/drawing/2014/main" id="{EC15EA05-A634-A2A1-31D1-220B714D4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066800"/>
                        <a:ext cx="8604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8132" name="Group 15">
            <a:extLst>
              <a:ext uri="{FF2B5EF4-FFF2-40B4-BE49-F238E27FC236}">
                <a16:creationId xmlns:a16="http://schemas.microsoft.com/office/drawing/2014/main" id="{852E8001-01A6-7367-AB9C-0F6FF9617B78}"/>
              </a:ext>
            </a:extLst>
          </p:cNvPr>
          <p:cNvGrpSpPr>
            <a:grpSpLocks/>
          </p:cNvGrpSpPr>
          <p:nvPr/>
        </p:nvGrpSpPr>
        <p:grpSpPr bwMode="auto">
          <a:xfrm>
            <a:off x="144463" y="2381250"/>
            <a:ext cx="4522787" cy="2767013"/>
            <a:chOff x="2900" y="1568"/>
            <a:chExt cx="2849" cy="1743"/>
          </a:xfrm>
        </p:grpSpPr>
        <p:pic>
          <p:nvPicPr>
            <p:cNvPr id="48136" name="Picture 7">
              <a:extLst>
                <a:ext uri="{FF2B5EF4-FFF2-40B4-BE49-F238E27FC236}">
                  <a16:creationId xmlns:a16="http://schemas.microsoft.com/office/drawing/2014/main" id="{97A51DAA-4D9B-CF45-1B9A-CB0E2C36DA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528" b="9474"/>
            <a:stretch>
              <a:fillRect/>
            </a:stretch>
          </p:blipFill>
          <p:spPr bwMode="auto">
            <a:xfrm>
              <a:off x="3164" y="1615"/>
              <a:ext cx="2585" cy="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Text Box 10">
              <a:extLst>
                <a:ext uri="{FF2B5EF4-FFF2-40B4-BE49-F238E27FC236}">
                  <a16:creationId xmlns:a16="http://schemas.microsoft.com/office/drawing/2014/main" id="{058D6F71-8733-59A7-D6E7-90677C563614}"/>
                </a:ext>
              </a:extLst>
            </p:cNvPr>
            <p:cNvSpPr txBox="1">
              <a:spLocks noChangeArrowheads="1"/>
            </p:cNvSpPr>
            <p:nvPr/>
          </p:nvSpPr>
          <p:spPr bwMode="auto">
            <a:xfrm>
              <a:off x="3884" y="3080"/>
              <a:ext cx="8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 of events</a:t>
              </a:r>
            </a:p>
          </p:txBody>
        </p:sp>
        <p:sp>
          <p:nvSpPr>
            <p:cNvPr id="48138" name="Text Box 11">
              <a:extLst>
                <a:ext uri="{FF2B5EF4-FFF2-40B4-BE49-F238E27FC236}">
                  <a16:creationId xmlns:a16="http://schemas.microsoft.com/office/drawing/2014/main" id="{D192C3B0-E2F1-32BC-8200-83BDEB9B3545}"/>
                </a:ext>
              </a:extLst>
            </p:cNvPr>
            <p:cNvSpPr txBox="1">
              <a:spLocks noChangeArrowheads="1"/>
            </p:cNvSpPr>
            <p:nvPr/>
          </p:nvSpPr>
          <p:spPr bwMode="auto">
            <a:xfrm rot="-5400000">
              <a:off x="2322" y="2146"/>
              <a:ext cx="13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Expected frequency</a:t>
              </a:r>
            </a:p>
          </p:txBody>
        </p:sp>
      </p:grpSp>
      <p:sp>
        <p:nvSpPr>
          <p:cNvPr id="48133" name="Rectangle 4">
            <a:extLst>
              <a:ext uri="{FF2B5EF4-FFF2-40B4-BE49-F238E27FC236}">
                <a16:creationId xmlns:a16="http://schemas.microsoft.com/office/drawing/2014/main" id="{CDE37530-041A-5179-AD28-47A1B5DE7105}"/>
              </a:ext>
            </a:extLst>
          </p:cNvPr>
          <p:cNvSpPr>
            <a:spLocks noChangeArrowheads="1"/>
          </p:cNvSpPr>
          <p:nvPr/>
        </p:nvSpPr>
        <p:spPr bwMode="auto">
          <a:xfrm>
            <a:off x="4800600" y="2141538"/>
            <a:ext cx="5334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900">
                <a:latin typeface="Arial" panose="020B0604020202020204" pitchFamily="34" charset="0"/>
              </a:rPr>
              <a:t>Joint probability distribution </a:t>
            </a:r>
            <a:r>
              <a:rPr lang="en-US" altLang="en-US" sz="1900"/>
              <a:t>P[</a:t>
            </a:r>
            <a:r>
              <a:rPr lang="en-US" altLang="en-US" sz="1900" i="1"/>
              <a:t>n,µ</a:t>
            </a:r>
            <a:r>
              <a:rPr lang="en-US" altLang="en-US" sz="1900"/>
              <a:t>]</a:t>
            </a:r>
            <a:r>
              <a:rPr lang="en-US" altLang="en-US" sz="1900">
                <a:latin typeface="Arial" panose="020B0604020202020204" pitchFamily="34" charset="0"/>
              </a:rPr>
              <a:t> </a:t>
            </a:r>
          </a:p>
          <a:p>
            <a:pPr>
              <a:spcBef>
                <a:spcPct val="0"/>
              </a:spcBef>
              <a:buFontTx/>
              <a:buNone/>
            </a:pPr>
            <a:endParaRPr lang="en-US" altLang="en-US" sz="1900">
              <a:latin typeface="Arial" panose="020B0604020202020204" pitchFamily="34" charset="0"/>
            </a:endParaRPr>
          </a:p>
        </p:txBody>
      </p:sp>
      <p:sp>
        <p:nvSpPr>
          <p:cNvPr id="48134" name="Text Box 16">
            <a:extLst>
              <a:ext uri="{FF2B5EF4-FFF2-40B4-BE49-F238E27FC236}">
                <a16:creationId xmlns:a16="http://schemas.microsoft.com/office/drawing/2014/main" id="{7DE9A319-228E-3485-631B-7D19A2DC9B4B}"/>
              </a:ext>
            </a:extLst>
          </p:cNvPr>
          <p:cNvSpPr txBox="1">
            <a:spLocks noChangeArrowheads="1"/>
          </p:cNvSpPr>
          <p:nvPr/>
        </p:nvSpPr>
        <p:spPr bwMode="auto">
          <a:xfrm>
            <a:off x="1112838" y="5964238"/>
            <a:ext cx="2220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a:latin typeface="Arial" panose="020B0604020202020204" pitchFamily="34" charset="0"/>
              </a:rPr>
              <a:t>variance=mean=</a:t>
            </a:r>
            <a:r>
              <a:rPr lang="en-US" altLang="en-US" sz="2000" i="1">
                <a:latin typeface="Arial" panose="020B0604020202020204" pitchFamily="34" charset="0"/>
              </a:rPr>
              <a:t>µ</a:t>
            </a:r>
            <a:endParaRPr lang="en-US" altLang="en-US" sz="2000">
              <a:latin typeface="Arial" panose="020B0604020202020204" pitchFamily="34" charset="0"/>
            </a:endParaRPr>
          </a:p>
        </p:txBody>
      </p:sp>
      <p:pic>
        <p:nvPicPr>
          <p:cNvPr id="48135" name="Picture 2">
            <a:extLst>
              <a:ext uri="{FF2B5EF4-FFF2-40B4-BE49-F238E27FC236}">
                <a16:creationId xmlns:a16="http://schemas.microsoft.com/office/drawing/2014/main" id="{431FD6DB-DA25-5915-8F26-161362D990A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667000"/>
            <a:ext cx="426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7">
            <a:extLst>
              <a:ext uri="{FF2B5EF4-FFF2-40B4-BE49-F238E27FC236}">
                <a16:creationId xmlns:a16="http://schemas.microsoft.com/office/drawing/2014/main" id="{64B70E27-E9FC-7C86-F872-AF5BE0EAD9E3}"/>
              </a:ext>
            </a:extLst>
          </p:cNvPr>
          <p:cNvSpPr txBox="1">
            <a:spLocks noChangeArrowheads="1"/>
          </p:cNvSpPr>
          <p:nvPr/>
        </p:nvSpPr>
        <p:spPr bwMode="auto">
          <a:xfrm>
            <a:off x="460375" y="6794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u="sng">
                <a:latin typeface="Arial" panose="020B0604020202020204" pitchFamily="34" charset="0"/>
              </a:rPr>
              <a:t>Rate</a:t>
            </a:r>
          </a:p>
        </p:txBody>
      </p:sp>
      <p:sp>
        <p:nvSpPr>
          <p:cNvPr id="50178" name="Text Box 8">
            <a:extLst>
              <a:ext uri="{FF2B5EF4-FFF2-40B4-BE49-F238E27FC236}">
                <a16:creationId xmlns:a16="http://schemas.microsoft.com/office/drawing/2014/main" id="{BDE14C59-FF77-8658-B4EC-BB5EA2FF05A0}"/>
              </a:ext>
            </a:extLst>
          </p:cNvPr>
          <p:cNvSpPr txBox="1">
            <a:spLocks noChangeArrowheads="1"/>
          </p:cNvSpPr>
          <p:nvPr/>
        </p:nvSpPr>
        <p:spPr bwMode="auto">
          <a:xfrm>
            <a:off x="422275" y="1377950"/>
            <a:ext cx="6921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r">
              <a:spcBef>
                <a:spcPct val="0"/>
              </a:spcBef>
              <a:buFontTx/>
              <a:buNone/>
            </a:pPr>
            <a:r>
              <a:rPr lang="en-US" altLang="en-US" sz="1800">
                <a:latin typeface="Arial" panose="020B0604020202020204" pitchFamily="34" charset="0"/>
              </a:rPr>
              <a:t>0.1</a:t>
            </a:r>
          </a:p>
          <a:p>
            <a:pPr algn="r">
              <a:spcBef>
                <a:spcPct val="0"/>
              </a:spcBef>
              <a:buFontTx/>
              <a:buNone/>
            </a:pPr>
            <a:endParaRPr lang="en-US" altLang="en-US" sz="1800">
              <a:latin typeface="Arial" panose="020B0604020202020204" pitchFamily="34" charset="0"/>
            </a:endParaRPr>
          </a:p>
          <a:p>
            <a:pPr algn="r">
              <a:spcBef>
                <a:spcPct val="0"/>
              </a:spcBef>
              <a:buFontTx/>
              <a:buNone/>
            </a:pPr>
            <a:endParaRPr lang="en-US" altLang="en-US" sz="1800">
              <a:latin typeface="Arial" panose="020B0604020202020204" pitchFamily="34" charset="0"/>
            </a:endParaRPr>
          </a:p>
          <a:p>
            <a:pPr algn="r">
              <a:spcBef>
                <a:spcPct val="0"/>
              </a:spcBef>
              <a:buFontTx/>
              <a:buNone/>
            </a:pPr>
            <a:r>
              <a:rPr lang="en-US" altLang="en-US" sz="1800">
                <a:latin typeface="Arial" panose="020B0604020202020204" pitchFamily="34" charset="0"/>
              </a:rPr>
              <a:t>1</a:t>
            </a:r>
          </a:p>
          <a:p>
            <a:pPr algn="r">
              <a:spcBef>
                <a:spcPct val="0"/>
              </a:spcBef>
              <a:buFontTx/>
              <a:buNone/>
            </a:pPr>
            <a:endParaRPr lang="en-US" altLang="en-US" sz="1800">
              <a:latin typeface="Arial" panose="020B0604020202020204" pitchFamily="34" charset="0"/>
            </a:endParaRPr>
          </a:p>
          <a:p>
            <a:pPr algn="r">
              <a:spcBef>
                <a:spcPct val="0"/>
              </a:spcBef>
              <a:buFontTx/>
              <a:buNone/>
            </a:pPr>
            <a:endParaRPr lang="en-US" altLang="en-US" sz="1800">
              <a:latin typeface="Arial" panose="020B0604020202020204" pitchFamily="34" charset="0"/>
            </a:endParaRPr>
          </a:p>
          <a:p>
            <a:pPr algn="r">
              <a:spcBef>
                <a:spcPct val="0"/>
              </a:spcBef>
              <a:buFontTx/>
              <a:buNone/>
            </a:pPr>
            <a:endParaRPr lang="en-US" altLang="en-US" sz="1800">
              <a:latin typeface="Arial" panose="020B0604020202020204" pitchFamily="34" charset="0"/>
            </a:endParaRPr>
          </a:p>
          <a:p>
            <a:pPr algn="r">
              <a:spcBef>
                <a:spcPct val="0"/>
              </a:spcBef>
              <a:buFontTx/>
              <a:buNone/>
            </a:pPr>
            <a:r>
              <a:rPr lang="en-US" altLang="en-US" sz="1800">
                <a:latin typeface="Arial" panose="020B0604020202020204" pitchFamily="34" charset="0"/>
              </a:rPr>
              <a:t>10</a:t>
            </a:r>
          </a:p>
          <a:p>
            <a:pPr algn="r">
              <a:spcBef>
                <a:spcPct val="0"/>
              </a:spcBef>
              <a:buFontTx/>
              <a:buNone/>
            </a:pPr>
            <a:endParaRPr lang="en-US" altLang="en-US" sz="1800">
              <a:latin typeface="Arial" panose="020B0604020202020204" pitchFamily="34" charset="0"/>
            </a:endParaRPr>
          </a:p>
          <a:p>
            <a:pPr algn="r">
              <a:spcBef>
                <a:spcPct val="0"/>
              </a:spcBef>
              <a:buFontTx/>
              <a:buNone/>
            </a:pPr>
            <a:endParaRPr lang="en-US" altLang="en-US" sz="1800">
              <a:latin typeface="Arial" panose="020B0604020202020204" pitchFamily="34" charset="0"/>
            </a:endParaRPr>
          </a:p>
          <a:p>
            <a:pPr algn="r">
              <a:spcBef>
                <a:spcPct val="0"/>
              </a:spcBef>
              <a:buFontTx/>
              <a:buNone/>
            </a:pPr>
            <a:endParaRPr lang="en-US" altLang="en-US" sz="1800">
              <a:latin typeface="Arial" panose="020B0604020202020204" pitchFamily="34" charset="0"/>
            </a:endParaRPr>
          </a:p>
          <a:p>
            <a:pPr algn="r">
              <a:spcBef>
                <a:spcPct val="0"/>
              </a:spcBef>
              <a:buFontTx/>
              <a:buNone/>
            </a:pPr>
            <a:r>
              <a:rPr lang="en-US" altLang="en-US" sz="1800">
                <a:latin typeface="Arial" panose="020B0604020202020204" pitchFamily="34" charset="0"/>
              </a:rPr>
              <a:t>100</a:t>
            </a:r>
          </a:p>
          <a:p>
            <a:pPr algn="r">
              <a:spcBef>
                <a:spcPct val="0"/>
              </a:spcBef>
              <a:buFontTx/>
              <a:buNone/>
            </a:pPr>
            <a:endParaRPr lang="en-US" altLang="en-US" sz="1800">
              <a:latin typeface="Arial" panose="020B0604020202020204" pitchFamily="34" charset="0"/>
            </a:endParaRPr>
          </a:p>
          <a:p>
            <a:pPr algn="r">
              <a:spcBef>
                <a:spcPct val="0"/>
              </a:spcBef>
              <a:buFontTx/>
              <a:buNone/>
            </a:pPr>
            <a:endParaRPr lang="en-US" altLang="en-US" sz="1800">
              <a:latin typeface="Arial" panose="020B0604020202020204" pitchFamily="34" charset="0"/>
            </a:endParaRPr>
          </a:p>
          <a:p>
            <a:pPr algn="r">
              <a:spcBef>
                <a:spcPct val="0"/>
              </a:spcBef>
              <a:buFontTx/>
              <a:buNone/>
            </a:pPr>
            <a:endParaRPr lang="en-US" altLang="en-US" sz="1800">
              <a:latin typeface="Arial" panose="020B0604020202020204" pitchFamily="34" charset="0"/>
            </a:endParaRPr>
          </a:p>
          <a:p>
            <a:pPr algn="r">
              <a:spcBef>
                <a:spcPct val="0"/>
              </a:spcBef>
              <a:buFontTx/>
              <a:buNone/>
            </a:pPr>
            <a:r>
              <a:rPr lang="en-US" altLang="en-US" sz="1800">
                <a:latin typeface="Arial" panose="020B0604020202020204" pitchFamily="34" charset="0"/>
              </a:rPr>
              <a:t>1000</a:t>
            </a:r>
          </a:p>
        </p:txBody>
      </p:sp>
      <p:sp>
        <p:nvSpPr>
          <p:cNvPr id="50179" name="Text Box 9">
            <a:extLst>
              <a:ext uri="{FF2B5EF4-FFF2-40B4-BE49-F238E27FC236}">
                <a16:creationId xmlns:a16="http://schemas.microsoft.com/office/drawing/2014/main" id="{9B6BB235-BDDE-4EF9-E812-5A2CC34EB9E8}"/>
              </a:ext>
            </a:extLst>
          </p:cNvPr>
          <p:cNvSpPr txBox="1">
            <a:spLocks noChangeArrowheads="1"/>
          </p:cNvSpPr>
          <p:nvPr/>
        </p:nvSpPr>
        <p:spPr bwMode="auto">
          <a:xfrm>
            <a:off x="3035300" y="190500"/>
            <a:ext cx="337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u="sng">
                <a:latin typeface="Arial" panose="020B0604020202020204" pitchFamily="34" charset="0"/>
              </a:rPr>
              <a:t>Signal with poisson distribution </a:t>
            </a:r>
          </a:p>
        </p:txBody>
      </p:sp>
      <p:pic>
        <p:nvPicPr>
          <p:cNvPr id="50180" name="Picture 15">
            <a:extLst>
              <a:ext uri="{FF2B5EF4-FFF2-40B4-BE49-F238E27FC236}">
                <a16:creationId xmlns:a16="http://schemas.microsoft.com/office/drawing/2014/main" id="{EE0FF8E1-F3C7-7B9C-31B1-8C3DA1E32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831850"/>
            <a:ext cx="4457700"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a:extLst>
              <a:ext uri="{FF2B5EF4-FFF2-40B4-BE49-F238E27FC236}">
                <a16:creationId xmlns:a16="http://schemas.microsoft.com/office/drawing/2014/main" id="{EC3350B6-800E-6F43-85E3-247239178215}"/>
              </a:ext>
            </a:extLst>
          </p:cNvPr>
          <p:cNvGrpSpPr>
            <a:grpSpLocks/>
          </p:cNvGrpSpPr>
          <p:nvPr/>
        </p:nvGrpSpPr>
        <p:grpSpPr bwMode="auto">
          <a:xfrm>
            <a:off x="5376863" y="671513"/>
            <a:ext cx="3589337" cy="5667375"/>
            <a:chOff x="3387" y="423"/>
            <a:chExt cx="2261" cy="3570"/>
          </a:xfrm>
        </p:grpSpPr>
        <p:pic>
          <p:nvPicPr>
            <p:cNvPr id="50182" name="Picture 16">
              <a:extLst>
                <a:ext uri="{FF2B5EF4-FFF2-40B4-BE49-F238E27FC236}">
                  <a16:creationId xmlns:a16="http://schemas.microsoft.com/office/drawing/2014/main" id="{814D521A-192F-0201-16FB-9471A3639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698"/>
            <a:stretch>
              <a:fillRect/>
            </a:stretch>
          </p:blipFill>
          <p:spPr bwMode="auto">
            <a:xfrm>
              <a:off x="3387" y="592"/>
              <a:ext cx="2261" cy="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17">
              <a:extLst>
                <a:ext uri="{FF2B5EF4-FFF2-40B4-BE49-F238E27FC236}">
                  <a16:creationId xmlns:a16="http://schemas.microsoft.com/office/drawing/2014/main" id="{54D21DEE-0CA1-A394-D88E-742931ED58BF}"/>
                </a:ext>
              </a:extLst>
            </p:cNvPr>
            <p:cNvSpPr txBox="1">
              <a:spLocks noChangeArrowheads="1"/>
            </p:cNvSpPr>
            <p:nvPr/>
          </p:nvSpPr>
          <p:spPr bwMode="auto">
            <a:xfrm>
              <a:off x="4190" y="423"/>
              <a:ext cx="5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Filtered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a:extLst>
              <a:ext uri="{FF2B5EF4-FFF2-40B4-BE49-F238E27FC236}">
                <a16:creationId xmlns:a16="http://schemas.microsoft.com/office/drawing/2014/main" id="{B38655B2-F5EF-D0B1-19C4-1D625D81E2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738" y="1760538"/>
            <a:ext cx="7954962"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Box 3">
            <a:extLst>
              <a:ext uri="{FF2B5EF4-FFF2-40B4-BE49-F238E27FC236}">
                <a16:creationId xmlns:a16="http://schemas.microsoft.com/office/drawing/2014/main" id="{960098AD-D522-20A6-C0EB-6A13D0245D11}"/>
              </a:ext>
            </a:extLst>
          </p:cNvPr>
          <p:cNvSpPr txBox="1">
            <a:spLocks noChangeArrowheads="1"/>
          </p:cNvSpPr>
          <p:nvPr/>
        </p:nvSpPr>
        <p:spPr bwMode="auto">
          <a:xfrm>
            <a:off x="2286000" y="1600200"/>
            <a:ext cx="4684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latin typeface="Arial" panose="020B0604020202020204" pitchFamily="34" charset="0"/>
              </a:rPr>
              <a:t>Retinal bipolar cell receptive field</a:t>
            </a:r>
          </a:p>
        </p:txBody>
      </p:sp>
      <p:sp>
        <p:nvSpPr>
          <p:cNvPr id="52227" name="TextBox 1">
            <a:extLst>
              <a:ext uri="{FF2B5EF4-FFF2-40B4-BE49-F238E27FC236}">
                <a16:creationId xmlns:a16="http://schemas.microsoft.com/office/drawing/2014/main" id="{18589C55-2EFD-4FA8-7920-22CEA9452F37}"/>
              </a:ext>
            </a:extLst>
          </p:cNvPr>
          <p:cNvSpPr txBox="1">
            <a:spLocks noChangeArrowheads="1"/>
          </p:cNvSpPr>
          <p:nvPr/>
        </p:nvSpPr>
        <p:spPr bwMode="auto">
          <a:xfrm>
            <a:off x="269875" y="228600"/>
            <a:ext cx="8836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latin typeface="Arial" panose="020B0604020202020204" pitchFamily="34" charset="0"/>
              </a:rPr>
              <a:t>What receptive field maximizes information transmission?</a:t>
            </a:r>
          </a:p>
        </p:txBody>
      </p:sp>
      <p:sp>
        <p:nvSpPr>
          <p:cNvPr id="52228" name="TextBox 2">
            <a:extLst>
              <a:ext uri="{FF2B5EF4-FFF2-40B4-BE49-F238E27FC236}">
                <a16:creationId xmlns:a16="http://schemas.microsoft.com/office/drawing/2014/main" id="{E5F3414A-36BD-9B3A-BEAA-22DDF7C93F7B}"/>
              </a:ext>
            </a:extLst>
          </p:cNvPr>
          <p:cNvSpPr txBox="1">
            <a:spLocks noChangeArrowheads="1"/>
          </p:cNvSpPr>
          <p:nvPr/>
        </p:nvSpPr>
        <p:spPr bwMode="auto">
          <a:xfrm>
            <a:off x="5932488" y="6324600"/>
            <a:ext cx="319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200">
                <a:latin typeface="Arial" panose="020B0604020202020204" pitchFamily="34" charset="0"/>
              </a:rPr>
              <a:t>Baccus, Olveczky, Manu &amp; Meister, 2008</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65B5F7-4CA5-F7C0-209A-F41F103CA29B}"/>
              </a:ext>
            </a:extLst>
          </p:cNvPr>
          <p:cNvSpPr txBox="1"/>
          <p:nvPr/>
        </p:nvSpPr>
        <p:spPr>
          <a:xfrm>
            <a:off x="3167466" y="340962"/>
            <a:ext cx="2743059" cy="492443"/>
          </a:xfrm>
          <a:prstGeom prst="rect">
            <a:avLst/>
          </a:prstGeom>
          <a:noFill/>
        </p:spPr>
        <p:txBody>
          <a:bodyPr wrap="none" rtlCol="0">
            <a:spAutoFit/>
          </a:bodyPr>
          <a:lstStyle/>
          <a:p>
            <a:r>
              <a:rPr lang="en-US" sz="2600" u="sng" dirty="0"/>
              <a:t>Fourier transform</a:t>
            </a:r>
          </a:p>
        </p:txBody>
      </p:sp>
      <p:sp>
        <p:nvSpPr>
          <p:cNvPr id="3" name="TextBox 2">
            <a:extLst>
              <a:ext uri="{FF2B5EF4-FFF2-40B4-BE49-F238E27FC236}">
                <a16:creationId xmlns:a16="http://schemas.microsoft.com/office/drawing/2014/main" id="{A69A65A3-DB91-8C9A-C5B0-2AF5D47DBC09}"/>
              </a:ext>
            </a:extLst>
          </p:cNvPr>
          <p:cNvSpPr txBox="1"/>
          <p:nvPr/>
        </p:nvSpPr>
        <p:spPr>
          <a:xfrm>
            <a:off x="338379" y="1097795"/>
            <a:ext cx="8697133" cy="4401205"/>
          </a:xfrm>
          <a:prstGeom prst="rect">
            <a:avLst/>
          </a:prstGeom>
          <a:noFill/>
        </p:spPr>
        <p:txBody>
          <a:bodyPr wrap="square" rtlCol="0">
            <a:spAutoFit/>
          </a:bodyPr>
          <a:lstStyle/>
          <a:p>
            <a:pPr marL="457200" indent="-457200">
              <a:buFontTx/>
              <a:buChar char="-"/>
            </a:pPr>
            <a:r>
              <a:rPr lang="en-US" sz="2600" dirty="0"/>
              <a:t>Represents a function as a weighted sum of sinusoids</a:t>
            </a:r>
          </a:p>
          <a:p>
            <a:pPr marL="457200" indent="-457200">
              <a:buFontTx/>
              <a:buChar char="-"/>
            </a:pPr>
            <a:r>
              <a:rPr lang="en-US" sz="2600" dirty="0"/>
              <a:t>Projects the function onto an orthogonal basis - sinusoids</a:t>
            </a:r>
          </a:p>
          <a:p>
            <a:pPr marL="457200" indent="-457200">
              <a:buFontTx/>
              <a:buChar char="-"/>
            </a:pPr>
            <a:r>
              <a:rPr lang="en-US" sz="2600" dirty="0"/>
              <a:t>Fourier sine transform, cosine transform</a:t>
            </a:r>
          </a:p>
          <a:p>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600" dirty="0"/>
          </a:p>
          <a:p>
            <a:pPr marL="457200" indent="-457200">
              <a:buFontTx/>
              <a:buChar char="-"/>
            </a:pPr>
            <a:endParaRPr lang="en-US" sz="2600" dirty="0"/>
          </a:p>
          <a:p>
            <a:pPr marL="457200" indent="-457200">
              <a:buFontTx/>
              <a:buChar char="-"/>
            </a:pPr>
            <a:r>
              <a:rPr lang="en-US" sz="2600" dirty="0"/>
              <a:t>Euler’s equation   </a:t>
            </a:r>
            <a:r>
              <a:rPr lang="en-US" sz="2400" dirty="0"/>
              <a:t> </a:t>
            </a:r>
          </a:p>
          <a:p>
            <a:pPr marL="457200" indent="-457200">
              <a:buFontTx/>
              <a:buChar char="-"/>
            </a:pPr>
            <a:endParaRPr lang="en-US" sz="2400" dirty="0"/>
          </a:p>
          <a:p>
            <a:pPr marL="457200" indent="-457200">
              <a:buFontTx/>
              <a:buChar char="-"/>
            </a:pPr>
            <a:r>
              <a:rPr lang="en-US" sz="2600" dirty="0"/>
              <a:t>Complex Fourier transform</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1C74208-0087-2E89-7ACF-8856C988FB5A}"/>
                  </a:ext>
                </a:extLst>
              </p:cNvPr>
              <p:cNvSpPr txBox="1"/>
              <p:nvPr/>
            </p:nvSpPr>
            <p:spPr>
              <a:xfrm>
                <a:off x="3670300" y="4178300"/>
                <a:ext cx="4064000" cy="131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600" i="1" kern="100" smtClean="0">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t>𝑒</m:t>
                          </m:r>
                        </m:e>
                        <m:sup>
                          <m: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t>𝜃</m:t>
                          </m:r>
                        </m:sup>
                      </m:sSup>
                      <m: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en-US" sz="2600" kern="100">
                              <a:effectLst/>
                              <a:latin typeface="Cambria Math" panose="02040503050406030204" pitchFamily="18" charset="0"/>
                              <a:ea typeface="Times New Roman" panose="02020603050405020304" pitchFamily="18" charset="0"/>
                              <a:cs typeface="Times New Roman" panose="02020603050405020304" pitchFamily="18" charset="0"/>
                            </a:rPr>
                            <m:t>cos</m:t>
                          </m:r>
                        </m:fName>
                        <m:e>
                          <m:d>
                            <m:dPr>
                              <m:ctrlP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t>𝜃</m:t>
                              </m:r>
                            </m:e>
                          </m:d>
                        </m:e>
                      </m:func>
                      <m: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t>𝑖</m:t>
                      </m:r>
                      <m:r>
                        <m:rPr>
                          <m:sty m:val="p"/>
                        </m:rPr>
                        <a:rPr lang="en-US" sz="2600" kern="100">
                          <a:effectLst/>
                          <a:latin typeface="Cambria Math" panose="02040503050406030204" pitchFamily="18" charset="0"/>
                          <a:ea typeface="Times New Roman" panose="02020603050405020304" pitchFamily="18" charset="0"/>
                          <a:cs typeface="Times New Roman" panose="02020603050405020304" pitchFamily="18" charset="0"/>
                        </a:rPr>
                        <m:t>sin</m:t>
                      </m:r>
                      <m: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t>𝜃</m:t>
                      </m:r>
                      <m:r>
                        <a:rPr lang="en-US" sz="2600" i="1" kern="10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2600" dirty="0"/>
              </a:p>
              <a:p>
                <a:endParaRPr lang="en-US" sz="2600" dirty="0"/>
              </a:p>
              <a:p>
                <a:endParaRPr lang="en-US" sz="2600" dirty="0"/>
              </a:p>
            </p:txBody>
          </p:sp>
        </mc:Choice>
        <mc:Fallback xmlns="">
          <p:sp>
            <p:nvSpPr>
              <p:cNvPr id="8" name="TextBox 7">
                <a:extLst>
                  <a:ext uri="{FF2B5EF4-FFF2-40B4-BE49-F238E27FC236}">
                    <a16:creationId xmlns:a16="http://schemas.microsoft.com/office/drawing/2014/main" id="{61C74208-0087-2E89-7ACF-8856C988FB5A}"/>
                  </a:ext>
                </a:extLst>
              </p:cNvPr>
              <p:cNvSpPr txBox="1">
                <a:spLocks noRot="1" noChangeAspect="1" noMove="1" noResize="1" noEditPoints="1" noAdjustHandles="1" noChangeArrowheads="1" noChangeShapeType="1" noTextEdit="1"/>
              </p:cNvSpPr>
              <p:nvPr/>
            </p:nvSpPr>
            <p:spPr>
              <a:xfrm>
                <a:off x="3670300" y="4178300"/>
                <a:ext cx="4064000" cy="1310230"/>
              </a:xfrm>
              <a:prstGeom prst="rect">
                <a:avLst/>
              </a:prstGeom>
              <a:blipFill>
                <a:blip r:embed="rId2"/>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6FE1127A-C571-D879-8D3E-B7C4BCBE7D3F}"/>
              </a:ext>
            </a:extLst>
          </p:cNvPr>
          <p:cNvGrpSpPr/>
          <p:nvPr/>
        </p:nvGrpSpPr>
        <p:grpSpPr>
          <a:xfrm>
            <a:off x="0" y="2797641"/>
            <a:ext cx="8813800" cy="1211500"/>
            <a:chOff x="0" y="2797641"/>
            <a:chExt cx="8813800" cy="1211500"/>
          </a:xfrm>
        </p:grpSpPr>
        <p:pic>
          <p:nvPicPr>
            <p:cNvPr id="5" name="Picture 4" descr="A black and white math equation&#10;&#10;Description automatically generated">
              <a:extLst>
                <a:ext uri="{FF2B5EF4-FFF2-40B4-BE49-F238E27FC236}">
                  <a16:creationId xmlns:a16="http://schemas.microsoft.com/office/drawing/2014/main" id="{FCA46981-7A81-04C7-4592-9D8BE0A682AB}"/>
                </a:ext>
              </a:extLst>
            </p:cNvPr>
            <p:cNvPicPr>
              <a:picLocks noChangeAspect="1"/>
            </p:cNvPicPr>
            <p:nvPr/>
          </p:nvPicPr>
          <p:blipFill>
            <a:blip r:embed="rId3"/>
            <a:stretch>
              <a:fillRect/>
            </a:stretch>
          </p:blipFill>
          <p:spPr>
            <a:xfrm>
              <a:off x="4629150" y="2797641"/>
              <a:ext cx="4184650" cy="1211500"/>
            </a:xfrm>
            <a:prstGeom prst="rect">
              <a:avLst/>
            </a:prstGeom>
          </p:spPr>
        </p:pic>
        <p:pic>
          <p:nvPicPr>
            <p:cNvPr id="7" name="Picture 6" descr="A black and white math equation&#10;&#10;Description automatically generated with medium confidence">
              <a:extLst>
                <a:ext uri="{FF2B5EF4-FFF2-40B4-BE49-F238E27FC236}">
                  <a16:creationId xmlns:a16="http://schemas.microsoft.com/office/drawing/2014/main" id="{FF46D97A-D71D-E7EB-F50C-EFCE03237D59}"/>
                </a:ext>
              </a:extLst>
            </p:cNvPr>
            <p:cNvPicPr>
              <a:picLocks noChangeAspect="1"/>
            </p:cNvPicPr>
            <p:nvPr/>
          </p:nvPicPr>
          <p:blipFill>
            <a:blip r:embed="rId4"/>
            <a:stretch>
              <a:fillRect/>
            </a:stretch>
          </p:blipFill>
          <p:spPr>
            <a:xfrm>
              <a:off x="0" y="2819138"/>
              <a:ext cx="4406900" cy="1160665"/>
            </a:xfrm>
            <a:prstGeom prst="rect">
              <a:avLst/>
            </a:prstGeom>
          </p:spPr>
        </p:pic>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884AA68-373D-5447-4A42-47223605FCF5}"/>
                  </a:ext>
                </a:extLst>
              </p:cNvPr>
              <p:cNvSpPr txBox="1"/>
              <p:nvPr/>
            </p:nvSpPr>
            <p:spPr>
              <a:xfrm>
                <a:off x="1711325" y="5530743"/>
                <a:ext cx="4768850" cy="11717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𝐹</m:t>
                      </m:r>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𝜔</m:t>
                          </m:r>
                        </m:e>
                      </m:d>
                      <m:r>
                        <a:rPr lang="en-US" sz="2400" i="0">
                          <a:latin typeface="Cambria Math" panose="02040503050406030204" pitchFamily="18" charset="0"/>
                        </a:rPr>
                        <m:t>=</m:t>
                      </m:r>
                      <m:nary>
                        <m:naryPr>
                          <m:limLoc m:val="undOvr"/>
                          <m:ctrlPr>
                            <a:rPr lang="en-US" sz="2400" i="1">
                              <a:latin typeface="Cambria Math" panose="02040503050406030204" pitchFamily="18" charset="0"/>
                            </a:rPr>
                          </m:ctrlPr>
                        </m:naryPr>
                        <m:sub>
                          <m:r>
                            <a:rPr lang="en-US" sz="2400" i="0">
                              <a:latin typeface="Cambria Math" panose="02040503050406030204" pitchFamily="18" charset="0"/>
                            </a:rPr>
                            <m:t>−∞</m:t>
                          </m:r>
                        </m:sub>
                        <m:sup>
                          <m:r>
                            <a:rPr lang="en-US" sz="2400" i="0">
                              <a:latin typeface="Cambria Math" panose="02040503050406030204" pitchFamily="18" charset="0"/>
                            </a:rPr>
                            <m:t>∞</m:t>
                          </m:r>
                        </m:sup>
                        <m:e>
                          <m:r>
                            <a:rPr lang="en-US" sz="2400" i="1">
                              <a:latin typeface="Cambria Math" panose="02040503050406030204" pitchFamily="18" charset="0"/>
                            </a:rPr>
                            <m:t>𝑓</m:t>
                          </m:r>
                          <m:d>
                            <m:dPr>
                              <m:ctrlPr>
                                <a:rPr lang="en-US" sz="2400" i="1">
                                  <a:solidFill>
                                    <a:srgbClr val="836967"/>
                                  </a:solidFill>
                                  <a:latin typeface="Cambria Math" panose="02040503050406030204" pitchFamily="18" charset="0"/>
                                </a:rPr>
                              </m:ctrlPr>
                            </m:dPr>
                            <m:e>
                              <m:r>
                                <a:rPr lang="en-US" sz="2400" i="1">
                                  <a:latin typeface="Cambria Math" panose="02040503050406030204" pitchFamily="18" charset="0"/>
                                </a:rPr>
                                <m:t>𝑥</m:t>
                              </m:r>
                            </m:e>
                          </m:d>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𝑒</m:t>
                              </m:r>
                            </m:e>
                            <m:sup>
                              <m:r>
                                <a:rPr lang="en-US" sz="2400" i="0">
                                  <a:latin typeface="Cambria Math" panose="02040503050406030204" pitchFamily="18" charset="0"/>
                                </a:rPr>
                                <m:t>−</m:t>
                              </m:r>
                              <m:r>
                                <a:rPr lang="en-US" sz="2400" i="1">
                                  <a:latin typeface="Cambria Math" panose="02040503050406030204" pitchFamily="18" charset="0"/>
                                </a:rPr>
                                <m:t>𝑖</m:t>
                              </m:r>
                              <m:r>
                                <a:rPr lang="en-US" sz="2400" i="0">
                                  <a:latin typeface="Cambria Math" panose="02040503050406030204" pitchFamily="18" charset="0"/>
                                </a:rPr>
                                <m:t>2</m:t>
                              </m:r>
                              <m:r>
                                <a:rPr lang="en-US" sz="2400" i="1">
                                  <a:latin typeface="Cambria Math" panose="02040503050406030204" pitchFamily="18" charset="0"/>
                                </a:rPr>
                                <m:t>𝜋𝜔</m:t>
                              </m:r>
                              <m:r>
                                <a:rPr lang="en-US" sz="2400" i="1">
                                  <a:latin typeface="Cambria Math" panose="02040503050406030204" pitchFamily="18" charset="0"/>
                                </a:rPr>
                                <m:t>𝑥</m:t>
                              </m:r>
                            </m:sup>
                          </m:sSup>
                          <m:r>
                            <a:rPr lang="en-US" sz="2400" i="1">
                              <a:latin typeface="Cambria Math" panose="02040503050406030204" pitchFamily="18" charset="0"/>
                            </a:rPr>
                            <m:t>𝑑𝑥</m:t>
                          </m:r>
                        </m:e>
                      </m:nary>
                    </m:oMath>
                  </m:oMathPara>
                </a14:m>
                <a:endParaRPr lang="en-US" sz="2400" dirty="0"/>
              </a:p>
            </p:txBody>
          </p:sp>
        </mc:Choice>
        <mc:Fallback xmlns="">
          <p:sp>
            <p:nvSpPr>
              <p:cNvPr id="11" name="TextBox 10">
                <a:extLst>
                  <a:ext uri="{FF2B5EF4-FFF2-40B4-BE49-F238E27FC236}">
                    <a16:creationId xmlns:a16="http://schemas.microsoft.com/office/drawing/2014/main" id="{7884AA68-373D-5447-4A42-47223605FCF5}"/>
                  </a:ext>
                </a:extLst>
              </p:cNvPr>
              <p:cNvSpPr txBox="1">
                <a:spLocks noRot="1" noChangeAspect="1" noMove="1" noResize="1" noEditPoints="1" noAdjustHandles="1" noChangeArrowheads="1" noChangeShapeType="1" noTextEdit="1"/>
              </p:cNvSpPr>
              <p:nvPr/>
            </p:nvSpPr>
            <p:spPr>
              <a:xfrm>
                <a:off x="1711325" y="5530743"/>
                <a:ext cx="4768850" cy="1171731"/>
              </a:xfrm>
              <a:prstGeom prst="rect">
                <a:avLst/>
              </a:prstGeom>
              <a:blipFill>
                <a:blip r:embed="rId5"/>
                <a:stretch>
                  <a:fillRect t="-117204" b="-176344"/>
                </a:stretch>
              </a:blipFill>
            </p:spPr>
            <p:txBody>
              <a:bodyPr/>
              <a:lstStyle/>
              <a:p>
                <a:r>
                  <a:rPr lang="en-US">
                    <a:noFill/>
                  </a:rPr>
                  <a:t> </a:t>
                </a:r>
              </a:p>
            </p:txBody>
          </p:sp>
        </mc:Fallback>
      </mc:AlternateContent>
    </p:spTree>
    <p:extLst>
      <p:ext uri="{BB962C8B-B14F-4D97-AF65-F5344CB8AC3E}">
        <p14:creationId xmlns:p14="http://schemas.microsoft.com/office/powerpoint/2010/main" val="2246723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B2594DE-C60E-001B-2565-81CBCE37519B}"/>
              </a:ext>
            </a:extLst>
          </p:cNvPr>
          <p:cNvPicPr>
            <a:picLocks noChangeAspect="1"/>
          </p:cNvPicPr>
          <p:nvPr/>
        </p:nvPicPr>
        <p:blipFill>
          <a:blip r:embed="rId3"/>
          <a:stretch>
            <a:fillRect/>
          </a:stretch>
        </p:blipFill>
        <p:spPr>
          <a:xfrm>
            <a:off x="619933" y="745683"/>
            <a:ext cx="3011514" cy="1435596"/>
          </a:xfrm>
          <a:prstGeom prst="rect">
            <a:avLst/>
          </a:prstGeom>
        </p:spPr>
      </p:pic>
      <p:pic>
        <p:nvPicPr>
          <p:cNvPr id="12" name="Picture 11">
            <a:extLst>
              <a:ext uri="{FF2B5EF4-FFF2-40B4-BE49-F238E27FC236}">
                <a16:creationId xmlns:a16="http://schemas.microsoft.com/office/drawing/2014/main" id="{4CAB5ED8-3C58-33F3-7B89-19D8B071DF89}"/>
              </a:ext>
            </a:extLst>
          </p:cNvPr>
          <p:cNvPicPr>
            <a:picLocks noChangeAspect="1"/>
          </p:cNvPicPr>
          <p:nvPr/>
        </p:nvPicPr>
        <p:blipFill>
          <a:blip r:embed="rId4"/>
          <a:stretch>
            <a:fillRect/>
          </a:stretch>
        </p:blipFill>
        <p:spPr>
          <a:xfrm>
            <a:off x="805912" y="2187026"/>
            <a:ext cx="2817223" cy="1435596"/>
          </a:xfrm>
          <a:prstGeom prst="rect">
            <a:avLst/>
          </a:prstGeom>
        </p:spPr>
      </p:pic>
      <p:sp>
        <p:nvSpPr>
          <p:cNvPr id="21" name="TextBox 20">
            <a:extLst>
              <a:ext uri="{FF2B5EF4-FFF2-40B4-BE49-F238E27FC236}">
                <a16:creationId xmlns:a16="http://schemas.microsoft.com/office/drawing/2014/main" id="{18A62F7E-3E18-9D82-F7FB-87BA32E113DE}"/>
              </a:ext>
            </a:extLst>
          </p:cNvPr>
          <p:cNvSpPr txBox="1"/>
          <p:nvPr/>
        </p:nvSpPr>
        <p:spPr>
          <a:xfrm>
            <a:off x="2743201" y="201477"/>
            <a:ext cx="4479010" cy="369332"/>
          </a:xfrm>
          <a:prstGeom prst="rect">
            <a:avLst/>
          </a:prstGeom>
          <a:noFill/>
        </p:spPr>
        <p:txBody>
          <a:bodyPr wrap="square" rtlCol="0">
            <a:spAutoFit/>
          </a:bodyPr>
          <a:lstStyle/>
          <a:p>
            <a:r>
              <a:rPr lang="en-US" dirty="0"/>
              <a:t>Fourier amplitude spectrum examples</a:t>
            </a:r>
          </a:p>
        </p:txBody>
      </p:sp>
      <p:sp>
        <p:nvSpPr>
          <p:cNvPr id="22" name="TextBox 21">
            <a:extLst>
              <a:ext uri="{FF2B5EF4-FFF2-40B4-BE49-F238E27FC236}">
                <a16:creationId xmlns:a16="http://schemas.microsoft.com/office/drawing/2014/main" id="{66405837-3304-A536-A011-A79EB52CCC7C}"/>
              </a:ext>
            </a:extLst>
          </p:cNvPr>
          <p:cNvSpPr txBox="1"/>
          <p:nvPr/>
        </p:nvSpPr>
        <p:spPr>
          <a:xfrm>
            <a:off x="1720312" y="573437"/>
            <a:ext cx="1011815" cy="307777"/>
          </a:xfrm>
          <a:prstGeom prst="rect">
            <a:avLst/>
          </a:prstGeom>
          <a:noFill/>
        </p:spPr>
        <p:txBody>
          <a:bodyPr wrap="none" rtlCol="0">
            <a:spAutoFit/>
          </a:bodyPr>
          <a:lstStyle/>
          <a:p>
            <a:r>
              <a:rPr lang="en-US" sz="1400" dirty="0">
                <a:solidFill>
                  <a:srgbClr val="0070C0"/>
                </a:solidFill>
              </a:rPr>
              <a:t>Sine wave</a:t>
            </a:r>
          </a:p>
        </p:txBody>
      </p:sp>
      <p:grpSp>
        <p:nvGrpSpPr>
          <p:cNvPr id="29" name="Group 28">
            <a:extLst>
              <a:ext uri="{FF2B5EF4-FFF2-40B4-BE49-F238E27FC236}">
                <a16:creationId xmlns:a16="http://schemas.microsoft.com/office/drawing/2014/main" id="{3FD7E8AC-1D22-6C83-DD83-7609F348BBD9}"/>
              </a:ext>
            </a:extLst>
          </p:cNvPr>
          <p:cNvGrpSpPr/>
          <p:nvPr/>
        </p:nvGrpSpPr>
        <p:grpSpPr>
          <a:xfrm>
            <a:off x="4412713" y="555355"/>
            <a:ext cx="3011514" cy="3067266"/>
            <a:chOff x="4412713" y="555355"/>
            <a:chExt cx="3011514" cy="3067266"/>
          </a:xfrm>
        </p:grpSpPr>
        <p:pic>
          <p:nvPicPr>
            <p:cNvPr id="13" name="Picture 12">
              <a:extLst>
                <a:ext uri="{FF2B5EF4-FFF2-40B4-BE49-F238E27FC236}">
                  <a16:creationId xmlns:a16="http://schemas.microsoft.com/office/drawing/2014/main" id="{F3D9BD57-F8DA-8DAD-781C-C88F4DE7EFAB}"/>
                </a:ext>
              </a:extLst>
            </p:cNvPr>
            <p:cNvPicPr>
              <a:picLocks noChangeAspect="1"/>
            </p:cNvPicPr>
            <p:nvPr/>
          </p:nvPicPr>
          <p:blipFill>
            <a:blip r:embed="rId5"/>
            <a:stretch>
              <a:fillRect/>
            </a:stretch>
          </p:blipFill>
          <p:spPr>
            <a:xfrm>
              <a:off x="4412713" y="745683"/>
              <a:ext cx="3011514" cy="1435596"/>
            </a:xfrm>
            <a:prstGeom prst="rect">
              <a:avLst/>
            </a:prstGeom>
          </p:spPr>
        </p:pic>
        <p:pic>
          <p:nvPicPr>
            <p:cNvPr id="14" name="Picture 13">
              <a:extLst>
                <a:ext uri="{FF2B5EF4-FFF2-40B4-BE49-F238E27FC236}">
                  <a16:creationId xmlns:a16="http://schemas.microsoft.com/office/drawing/2014/main" id="{8CF42FCA-858D-7582-EEBF-175F56AE3543}"/>
                </a:ext>
              </a:extLst>
            </p:cNvPr>
            <p:cNvPicPr>
              <a:picLocks noChangeAspect="1"/>
            </p:cNvPicPr>
            <p:nvPr/>
          </p:nvPicPr>
          <p:blipFill>
            <a:blip r:embed="rId6"/>
            <a:stretch>
              <a:fillRect/>
            </a:stretch>
          </p:blipFill>
          <p:spPr>
            <a:xfrm>
              <a:off x="4490205" y="2187025"/>
              <a:ext cx="2914368" cy="1435596"/>
            </a:xfrm>
            <a:prstGeom prst="rect">
              <a:avLst/>
            </a:prstGeom>
          </p:spPr>
        </p:pic>
        <p:sp>
          <p:nvSpPr>
            <p:cNvPr id="23" name="TextBox 22">
              <a:extLst>
                <a:ext uri="{FF2B5EF4-FFF2-40B4-BE49-F238E27FC236}">
                  <a16:creationId xmlns:a16="http://schemas.microsoft.com/office/drawing/2014/main" id="{20D62D91-EF4A-D45E-AACD-26E1D4F3D917}"/>
                </a:ext>
              </a:extLst>
            </p:cNvPr>
            <p:cNvSpPr txBox="1"/>
            <p:nvPr/>
          </p:nvSpPr>
          <p:spPr>
            <a:xfrm>
              <a:off x="5468319" y="555355"/>
              <a:ext cx="1229824" cy="307777"/>
            </a:xfrm>
            <a:prstGeom prst="rect">
              <a:avLst/>
            </a:prstGeom>
            <a:noFill/>
          </p:spPr>
          <p:txBody>
            <a:bodyPr wrap="none" rtlCol="0">
              <a:spAutoFit/>
            </a:bodyPr>
            <a:lstStyle/>
            <a:p>
              <a:r>
                <a:rPr lang="en-US" sz="1400" dirty="0">
                  <a:solidFill>
                    <a:srgbClr val="0070C0"/>
                  </a:solidFill>
                </a:rPr>
                <a:t>Square wave</a:t>
              </a:r>
            </a:p>
          </p:txBody>
        </p:sp>
      </p:grpSp>
      <p:grpSp>
        <p:nvGrpSpPr>
          <p:cNvPr id="30" name="Group 29">
            <a:extLst>
              <a:ext uri="{FF2B5EF4-FFF2-40B4-BE49-F238E27FC236}">
                <a16:creationId xmlns:a16="http://schemas.microsoft.com/office/drawing/2014/main" id="{F1C3DA80-169A-938B-3043-6C971565332D}"/>
              </a:ext>
            </a:extLst>
          </p:cNvPr>
          <p:cNvGrpSpPr/>
          <p:nvPr/>
        </p:nvGrpSpPr>
        <p:grpSpPr>
          <a:xfrm>
            <a:off x="325466" y="3776419"/>
            <a:ext cx="3301823" cy="3004091"/>
            <a:chOff x="325466" y="3776419"/>
            <a:chExt cx="3301823" cy="3004091"/>
          </a:xfrm>
        </p:grpSpPr>
        <p:pic>
          <p:nvPicPr>
            <p:cNvPr id="15" name="Picture 14">
              <a:extLst>
                <a:ext uri="{FF2B5EF4-FFF2-40B4-BE49-F238E27FC236}">
                  <a16:creationId xmlns:a16="http://schemas.microsoft.com/office/drawing/2014/main" id="{AE3C140C-3909-E979-18A2-5EEFE8AE525D}"/>
                </a:ext>
              </a:extLst>
            </p:cNvPr>
            <p:cNvPicPr>
              <a:picLocks noChangeAspect="1"/>
            </p:cNvPicPr>
            <p:nvPr/>
          </p:nvPicPr>
          <p:blipFill>
            <a:blip r:embed="rId7"/>
            <a:stretch>
              <a:fillRect/>
            </a:stretch>
          </p:blipFill>
          <p:spPr>
            <a:xfrm>
              <a:off x="712921" y="3891840"/>
              <a:ext cx="2914368" cy="1435596"/>
            </a:xfrm>
            <a:prstGeom prst="rect">
              <a:avLst/>
            </a:prstGeom>
          </p:spPr>
        </p:pic>
        <p:pic>
          <p:nvPicPr>
            <p:cNvPr id="16" name="Picture 15">
              <a:extLst>
                <a:ext uri="{FF2B5EF4-FFF2-40B4-BE49-F238E27FC236}">
                  <a16:creationId xmlns:a16="http://schemas.microsoft.com/office/drawing/2014/main" id="{B4BF368B-B394-300D-5D12-98F2FF5B4C9F}"/>
                </a:ext>
              </a:extLst>
            </p:cNvPr>
            <p:cNvPicPr>
              <a:picLocks noChangeAspect="1"/>
            </p:cNvPicPr>
            <p:nvPr/>
          </p:nvPicPr>
          <p:blipFill>
            <a:blip r:embed="rId8"/>
            <a:stretch>
              <a:fillRect/>
            </a:stretch>
          </p:blipFill>
          <p:spPr>
            <a:xfrm>
              <a:off x="325466" y="5344914"/>
              <a:ext cx="3292157" cy="1435596"/>
            </a:xfrm>
            <a:prstGeom prst="rect">
              <a:avLst/>
            </a:prstGeom>
          </p:spPr>
        </p:pic>
        <p:sp>
          <p:nvSpPr>
            <p:cNvPr id="25" name="TextBox 24">
              <a:extLst>
                <a:ext uri="{FF2B5EF4-FFF2-40B4-BE49-F238E27FC236}">
                  <a16:creationId xmlns:a16="http://schemas.microsoft.com/office/drawing/2014/main" id="{3A9E456B-2B94-0D9C-1580-C47A2853952A}"/>
                </a:ext>
              </a:extLst>
            </p:cNvPr>
            <p:cNvSpPr txBox="1"/>
            <p:nvPr/>
          </p:nvSpPr>
          <p:spPr>
            <a:xfrm>
              <a:off x="1591161" y="3776419"/>
              <a:ext cx="1120820" cy="307777"/>
            </a:xfrm>
            <a:prstGeom prst="rect">
              <a:avLst/>
            </a:prstGeom>
            <a:noFill/>
          </p:spPr>
          <p:txBody>
            <a:bodyPr wrap="none" rtlCol="0">
              <a:spAutoFit/>
            </a:bodyPr>
            <a:lstStyle/>
            <a:p>
              <a:r>
                <a:rPr lang="en-US" sz="1400" dirty="0">
                  <a:solidFill>
                    <a:srgbClr val="0070C0"/>
                  </a:solidFill>
                </a:rPr>
                <a:t>White noise</a:t>
              </a:r>
            </a:p>
          </p:txBody>
        </p:sp>
      </p:grpSp>
      <p:grpSp>
        <p:nvGrpSpPr>
          <p:cNvPr id="31" name="Group 30">
            <a:extLst>
              <a:ext uri="{FF2B5EF4-FFF2-40B4-BE49-F238E27FC236}">
                <a16:creationId xmlns:a16="http://schemas.microsoft.com/office/drawing/2014/main" id="{F5893907-6E84-143F-D535-A4747F8A81E0}"/>
              </a:ext>
            </a:extLst>
          </p:cNvPr>
          <p:cNvGrpSpPr/>
          <p:nvPr/>
        </p:nvGrpSpPr>
        <p:grpSpPr>
          <a:xfrm>
            <a:off x="4211235" y="3742841"/>
            <a:ext cx="3195011" cy="2944678"/>
            <a:chOff x="4211235" y="3742841"/>
            <a:chExt cx="3195011" cy="2944678"/>
          </a:xfrm>
        </p:grpSpPr>
        <p:pic>
          <p:nvPicPr>
            <p:cNvPr id="17" name="Picture 16">
              <a:extLst>
                <a:ext uri="{FF2B5EF4-FFF2-40B4-BE49-F238E27FC236}">
                  <a16:creationId xmlns:a16="http://schemas.microsoft.com/office/drawing/2014/main" id="{6B3FA62C-33DB-D127-1A08-BAFCF72D3F3C}"/>
                </a:ext>
              </a:extLst>
            </p:cNvPr>
            <p:cNvPicPr>
              <a:picLocks noChangeAspect="1"/>
            </p:cNvPicPr>
            <p:nvPr/>
          </p:nvPicPr>
          <p:blipFill>
            <a:blip r:embed="rId9"/>
            <a:stretch>
              <a:fillRect/>
            </a:stretch>
          </p:blipFill>
          <p:spPr>
            <a:xfrm>
              <a:off x="4211235" y="3829848"/>
              <a:ext cx="3195011" cy="1435596"/>
            </a:xfrm>
            <a:prstGeom prst="rect">
              <a:avLst/>
            </a:prstGeom>
          </p:spPr>
        </p:pic>
        <p:pic>
          <p:nvPicPr>
            <p:cNvPr id="18" name="Picture 17">
              <a:extLst>
                <a:ext uri="{FF2B5EF4-FFF2-40B4-BE49-F238E27FC236}">
                  <a16:creationId xmlns:a16="http://schemas.microsoft.com/office/drawing/2014/main" id="{398BA605-BEE1-3CF5-5511-95BED1A0E7EE}"/>
                </a:ext>
              </a:extLst>
            </p:cNvPr>
            <p:cNvPicPr>
              <a:picLocks noChangeAspect="1"/>
            </p:cNvPicPr>
            <p:nvPr/>
          </p:nvPicPr>
          <p:blipFill>
            <a:blip r:embed="rId10"/>
            <a:stretch>
              <a:fillRect/>
            </a:stretch>
          </p:blipFill>
          <p:spPr>
            <a:xfrm>
              <a:off x="4304224" y="5251923"/>
              <a:ext cx="3097866" cy="1435596"/>
            </a:xfrm>
            <a:prstGeom prst="rect">
              <a:avLst/>
            </a:prstGeom>
          </p:spPr>
        </p:pic>
        <p:sp>
          <p:nvSpPr>
            <p:cNvPr id="26" name="TextBox 25">
              <a:extLst>
                <a:ext uri="{FF2B5EF4-FFF2-40B4-BE49-F238E27FC236}">
                  <a16:creationId xmlns:a16="http://schemas.microsoft.com/office/drawing/2014/main" id="{9359064D-B5B4-2391-F301-0E851DB17313}"/>
                </a:ext>
              </a:extLst>
            </p:cNvPr>
            <p:cNvSpPr txBox="1"/>
            <p:nvPr/>
          </p:nvSpPr>
          <p:spPr>
            <a:xfrm>
              <a:off x="5385663" y="3742841"/>
              <a:ext cx="1011815" cy="307777"/>
            </a:xfrm>
            <a:prstGeom prst="rect">
              <a:avLst/>
            </a:prstGeom>
            <a:noFill/>
          </p:spPr>
          <p:txBody>
            <a:bodyPr wrap="none" rtlCol="0">
              <a:spAutoFit/>
            </a:bodyPr>
            <a:lstStyle/>
            <a:p>
              <a:r>
                <a:rPr lang="en-US" sz="1400" dirty="0">
                  <a:solidFill>
                    <a:srgbClr val="0070C0"/>
                  </a:solidFill>
                </a:rPr>
                <a:t>Pink noise</a:t>
              </a:r>
            </a:p>
          </p:txBody>
        </p:sp>
        <p:sp>
          <p:nvSpPr>
            <p:cNvPr id="27" name="TextBox 26">
              <a:extLst>
                <a:ext uri="{FF2B5EF4-FFF2-40B4-BE49-F238E27FC236}">
                  <a16:creationId xmlns:a16="http://schemas.microsoft.com/office/drawing/2014/main" id="{FA282C08-D261-2AE6-2C18-73FBA185E5E0}"/>
                </a:ext>
              </a:extLst>
            </p:cNvPr>
            <p:cNvSpPr txBox="1"/>
            <p:nvPr/>
          </p:nvSpPr>
          <p:spPr>
            <a:xfrm>
              <a:off x="6772759" y="5300420"/>
              <a:ext cx="184731" cy="369332"/>
            </a:xfrm>
            <a:prstGeom prst="rect">
              <a:avLst/>
            </a:prstGeom>
            <a:noFill/>
          </p:spPr>
          <p:txBody>
            <a:bodyPr wrap="none" rtlCol="0">
              <a:spAutoFit/>
            </a:bodyPr>
            <a:lstStyle/>
            <a:p>
              <a:endParaRPr lang="en-US" dirty="0"/>
            </a:p>
          </p:txBody>
        </p:sp>
        <p:sp>
          <p:nvSpPr>
            <p:cNvPr id="28" name="TextBox 27">
              <a:extLst>
                <a:ext uri="{FF2B5EF4-FFF2-40B4-BE49-F238E27FC236}">
                  <a16:creationId xmlns:a16="http://schemas.microsoft.com/office/drawing/2014/main" id="{CAEE24B4-C82A-5DAF-63CF-BB930A01B65F}"/>
                </a:ext>
              </a:extLst>
            </p:cNvPr>
            <p:cNvSpPr txBox="1"/>
            <p:nvPr/>
          </p:nvSpPr>
          <p:spPr>
            <a:xfrm>
              <a:off x="5966847" y="5455404"/>
              <a:ext cx="1131376" cy="830997"/>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1/</a:t>
              </a:r>
              <a:r>
                <a:rPr lang="en-US" sz="2400" i="1" dirty="0">
                  <a:latin typeface="Times New Roman" panose="02020603050405020304" pitchFamily="18" charset="0"/>
                  <a:cs typeface="Times New Roman" panose="02020603050405020304" pitchFamily="18" charset="0"/>
                </a:rPr>
                <a:t>f</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76226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a:extLst>
              <a:ext uri="{FF2B5EF4-FFF2-40B4-BE49-F238E27FC236}">
                <a16:creationId xmlns:a16="http://schemas.microsoft.com/office/drawing/2014/main" id="{5FF282D2-4640-2772-91A3-C13C36209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2439988"/>
            <a:ext cx="44323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3">
            <a:extLst>
              <a:ext uri="{FF2B5EF4-FFF2-40B4-BE49-F238E27FC236}">
                <a16:creationId xmlns:a16="http://schemas.microsoft.com/office/drawing/2014/main" id="{43DB96F4-9C8E-8F86-7D4C-83519CD8F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75" y="1752600"/>
            <a:ext cx="455295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4">
            <a:extLst>
              <a:ext uri="{FF2B5EF4-FFF2-40B4-BE49-F238E27FC236}">
                <a16:creationId xmlns:a16="http://schemas.microsoft.com/office/drawing/2014/main" id="{4452357E-A580-689E-5D99-CC5033B7CDBE}"/>
              </a:ext>
            </a:extLst>
          </p:cNvPr>
          <p:cNvSpPr txBox="1">
            <a:spLocks noChangeArrowheads="1"/>
          </p:cNvSpPr>
          <p:nvPr/>
        </p:nvSpPr>
        <p:spPr bwMode="auto">
          <a:xfrm>
            <a:off x="88900" y="6311900"/>
            <a:ext cx="9055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rPr>
              <a:t>J.H. van Hateren, Spatiotemporal contrast sensitivity of early vision. </a:t>
            </a:r>
            <a:r>
              <a:rPr lang="en-US" altLang="en-US" sz="1600" i="1">
                <a:latin typeface="Arial" panose="020B0604020202020204" pitchFamily="34" charset="0"/>
              </a:rPr>
              <a:t>Vision Res.</a:t>
            </a:r>
            <a:r>
              <a:rPr lang="en-US" altLang="en-US" sz="1600">
                <a:latin typeface="Arial" panose="020B0604020202020204" pitchFamily="34" charset="0"/>
              </a:rPr>
              <a:t>, 33:257-67 (1993) </a:t>
            </a:r>
          </a:p>
        </p:txBody>
      </p:sp>
      <p:sp>
        <p:nvSpPr>
          <p:cNvPr id="53252" name="Text Box 5">
            <a:extLst>
              <a:ext uri="{FF2B5EF4-FFF2-40B4-BE49-F238E27FC236}">
                <a16:creationId xmlns:a16="http://schemas.microsoft.com/office/drawing/2014/main" id="{1547392E-77E0-F506-C763-8BED2532D490}"/>
              </a:ext>
            </a:extLst>
          </p:cNvPr>
          <p:cNvSpPr txBox="1">
            <a:spLocks noChangeArrowheads="1"/>
          </p:cNvSpPr>
          <p:nvPr/>
        </p:nvSpPr>
        <p:spPr bwMode="auto">
          <a:xfrm>
            <a:off x="381000" y="1371600"/>
            <a:ext cx="795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Natural visual scenes are dominated by low spatial and temporal frequencies</a:t>
            </a:r>
          </a:p>
        </p:txBody>
      </p:sp>
      <p:sp>
        <p:nvSpPr>
          <p:cNvPr id="53253" name="Text Box 6">
            <a:extLst>
              <a:ext uri="{FF2B5EF4-FFF2-40B4-BE49-F238E27FC236}">
                <a16:creationId xmlns:a16="http://schemas.microsoft.com/office/drawing/2014/main" id="{73B3232A-3BBA-5DD8-3825-C71C5EF6703B}"/>
              </a:ext>
            </a:extLst>
          </p:cNvPr>
          <p:cNvSpPr txBox="1">
            <a:spLocks noChangeArrowheads="1"/>
          </p:cNvSpPr>
          <p:nvPr/>
        </p:nvSpPr>
        <p:spPr bwMode="auto">
          <a:xfrm>
            <a:off x="1524000" y="152400"/>
            <a:ext cx="612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u="sng">
                <a:latin typeface="Arial" panose="020B0604020202020204" pitchFamily="34" charset="0"/>
              </a:rPr>
              <a:t>Theory of maximizing information in a noisy neural system </a:t>
            </a:r>
          </a:p>
        </p:txBody>
      </p:sp>
      <p:sp>
        <p:nvSpPr>
          <p:cNvPr id="53254" name="Text Box 7">
            <a:extLst>
              <a:ext uri="{FF2B5EF4-FFF2-40B4-BE49-F238E27FC236}">
                <a16:creationId xmlns:a16="http://schemas.microsoft.com/office/drawing/2014/main" id="{79AA452D-644D-6CD7-F4FF-A33BD1BBDA21}"/>
              </a:ext>
            </a:extLst>
          </p:cNvPr>
          <p:cNvSpPr txBox="1">
            <a:spLocks noChangeArrowheads="1"/>
          </p:cNvSpPr>
          <p:nvPr/>
        </p:nvSpPr>
        <p:spPr bwMode="auto">
          <a:xfrm>
            <a:off x="76200" y="6007100"/>
            <a:ext cx="8304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rPr>
              <a:t>J.H. van Hateren. Real and optimal neural images in early vision. </a:t>
            </a:r>
            <a:r>
              <a:rPr lang="en-US" altLang="en-US" sz="1600" i="1">
                <a:latin typeface="Arial" panose="020B0604020202020204" pitchFamily="34" charset="0"/>
              </a:rPr>
              <a:t>Nature</a:t>
            </a:r>
            <a:r>
              <a:rPr lang="en-US" altLang="en-US" sz="1600">
                <a:latin typeface="Arial" panose="020B0604020202020204" pitchFamily="34" charset="0"/>
              </a:rPr>
              <a:t> 360:68-70 (1992)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3">
            <a:extLst>
              <a:ext uri="{FF2B5EF4-FFF2-40B4-BE49-F238E27FC236}">
                <a16:creationId xmlns:a16="http://schemas.microsoft.com/office/drawing/2014/main" id="{665BEAC9-A92E-8C02-9CEE-C0BCB5519855}"/>
              </a:ext>
            </a:extLst>
          </p:cNvPr>
          <p:cNvSpPr txBox="1">
            <a:spLocks noChangeArrowheads="1"/>
          </p:cNvSpPr>
          <p:nvPr/>
        </p:nvSpPr>
        <p:spPr bwMode="auto">
          <a:xfrm>
            <a:off x="2120900" y="549275"/>
            <a:ext cx="46418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200" u="sng">
                <a:latin typeface="Helvetica" pitchFamily="2" charset="0"/>
              </a:rPr>
              <a:t>Linear filter and frequency response</a:t>
            </a:r>
          </a:p>
        </p:txBody>
      </p:sp>
      <p:pic>
        <p:nvPicPr>
          <p:cNvPr id="55298" name="Picture 10">
            <a:extLst>
              <a:ext uri="{FF2B5EF4-FFF2-40B4-BE49-F238E27FC236}">
                <a16:creationId xmlns:a16="http://schemas.microsoft.com/office/drawing/2014/main" id="{0E7F7486-5514-36AC-3157-A36DABABB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85950"/>
            <a:ext cx="3200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11">
            <a:extLst>
              <a:ext uri="{FF2B5EF4-FFF2-40B4-BE49-F238E27FC236}">
                <a16:creationId xmlns:a16="http://schemas.microsoft.com/office/drawing/2014/main" id="{01570C11-A0CA-E821-4217-F4F3DF9A5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3550" y="1854200"/>
            <a:ext cx="28321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12">
            <a:extLst>
              <a:ext uri="{FF2B5EF4-FFF2-40B4-BE49-F238E27FC236}">
                <a16:creationId xmlns:a16="http://schemas.microsoft.com/office/drawing/2014/main" id="{D3337C7C-741D-66FA-E3C9-9A8511974784}"/>
              </a:ext>
            </a:extLst>
          </p:cNvPr>
          <p:cNvSpPr>
            <a:spLocks noChangeArrowheads="1"/>
          </p:cNvSpPr>
          <p:nvPr/>
        </p:nvSpPr>
        <p:spPr bwMode="auto">
          <a:xfrm>
            <a:off x="3352800" y="1854200"/>
            <a:ext cx="22860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55301" name="Picture 13">
            <a:extLst>
              <a:ext uri="{FF2B5EF4-FFF2-40B4-BE49-F238E27FC236}">
                <a16:creationId xmlns:a16="http://schemas.microsoft.com/office/drawing/2014/main" id="{9E27E4E5-68EC-669E-8554-5A9786764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150" y="1828800"/>
            <a:ext cx="3238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14">
            <a:extLst>
              <a:ext uri="{FF2B5EF4-FFF2-40B4-BE49-F238E27FC236}">
                <a16:creationId xmlns:a16="http://schemas.microsoft.com/office/drawing/2014/main" id="{2E341FB2-BC78-425A-AF6F-68F7AB2E7E99}"/>
              </a:ext>
            </a:extLst>
          </p:cNvPr>
          <p:cNvSpPr txBox="1">
            <a:spLocks noChangeArrowheads="1"/>
          </p:cNvSpPr>
          <p:nvPr/>
        </p:nvSpPr>
        <p:spPr bwMode="auto">
          <a:xfrm>
            <a:off x="819150" y="1349375"/>
            <a:ext cx="12557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200">
                <a:latin typeface="Helvetica" pitchFamily="2" charset="0"/>
              </a:rPr>
              <a:t>Stimulus</a:t>
            </a:r>
          </a:p>
        </p:txBody>
      </p:sp>
      <p:sp>
        <p:nvSpPr>
          <p:cNvPr id="55303" name="Text Box 15">
            <a:extLst>
              <a:ext uri="{FF2B5EF4-FFF2-40B4-BE49-F238E27FC236}">
                <a16:creationId xmlns:a16="http://schemas.microsoft.com/office/drawing/2014/main" id="{8E5A89B9-3E85-88E5-7DDE-5B9E6794CAFA}"/>
              </a:ext>
            </a:extLst>
          </p:cNvPr>
          <p:cNvSpPr txBox="1">
            <a:spLocks noChangeArrowheads="1"/>
          </p:cNvSpPr>
          <p:nvPr/>
        </p:nvSpPr>
        <p:spPr bwMode="auto">
          <a:xfrm>
            <a:off x="6938963" y="1425575"/>
            <a:ext cx="14430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200">
                <a:latin typeface="Helvetica" pitchFamily="2" charset="0"/>
              </a:rPr>
              <a:t>Response</a:t>
            </a:r>
          </a:p>
        </p:txBody>
      </p:sp>
      <p:sp>
        <p:nvSpPr>
          <p:cNvPr id="55304" name="Text Box 16">
            <a:extLst>
              <a:ext uri="{FF2B5EF4-FFF2-40B4-BE49-F238E27FC236}">
                <a16:creationId xmlns:a16="http://schemas.microsoft.com/office/drawing/2014/main" id="{D8BA6FA3-89C2-C962-1F5B-32227A8A3C8D}"/>
              </a:ext>
            </a:extLst>
          </p:cNvPr>
          <p:cNvSpPr txBox="1">
            <a:spLocks noChangeArrowheads="1"/>
          </p:cNvSpPr>
          <p:nvPr/>
        </p:nvSpPr>
        <p:spPr bwMode="auto">
          <a:xfrm>
            <a:off x="4048125" y="1374775"/>
            <a:ext cx="8048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200">
                <a:latin typeface="Helvetica" pitchFamily="2" charset="0"/>
              </a:rPr>
              <a:t>Filter</a:t>
            </a:r>
          </a:p>
        </p:txBody>
      </p:sp>
      <p:sp>
        <p:nvSpPr>
          <p:cNvPr id="55305" name="Text Box 19">
            <a:extLst>
              <a:ext uri="{FF2B5EF4-FFF2-40B4-BE49-F238E27FC236}">
                <a16:creationId xmlns:a16="http://schemas.microsoft.com/office/drawing/2014/main" id="{B38C64C2-A743-5E8B-5670-F28441B454D1}"/>
              </a:ext>
            </a:extLst>
          </p:cNvPr>
          <p:cNvSpPr txBox="1">
            <a:spLocks noChangeArrowheads="1"/>
          </p:cNvSpPr>
          <p:nvPr/>
        </p:nvSpPr>
        <p:spPr bwMode="auto">
          <a:xfrm>
            <a:off x="2946400" y="3778250"/>
            <a:ext cx="299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u="sng">
                <a:latin typeface="Arial" panose="020B0604020202020204" pitchFamily="34" charset="0"/>
              </a:rPr>
              <a:t>Convolution theorem</a:t>
            </a:r>
            <a:endParaRPr lang="en-US" altLang="en-US" sz="2400" u="sng"/>
          </a:p>
        </p:txBody>
      </p:sp>
      <p:sp>
        <p:nvSpPr>
          <p:cNvPr id="55306" name="Text Box 22">
            <a:extLst>
              <a:ext uri="{FF2B5EF4-FFF2-40B4-BE49-F238E27FC236}">
                <a16:creationId xmlns:a16="http://schemas.microsoft.com/office/drawing/2014/main" id="{1207584D-395E-0554-7622-D949B42C6D57}"/>
              </a:ext>
            </a:extLst>
          </p:cNvPr>
          <p:cNvSpPr txBox="1">
            <a:spLocks noChangeArrowheads="1"/>
          </p:cNvSpPr>
          <p:nvPr/>
        </p:nvSpPr>
        <p:spPr bwMode="auto">
          <a:xfrm>
            <a:off x="1611313" y="5181600"/>
            <a:ext cx="27320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a:latin typeface="Arial" panose="020B0604020202020204" pitchFamily="34" charset="0"/>
              </a:rPr>
              <a:t>a convolution in the time domain</a:t>
            </a:r>
          </a:p>
        </p:txBody>
      </p:sp>
      <p:graphicFrame>
        <p:nvGraphicFramePr>
          <p:cNvPr id="55307" name="Object 2">
            <a:extLst>
              <a:ext uri="{FF2B5EF4-FFF2-40B4-BE49-F238E27FC236}">
                <a16:creationId xmlns:a16="http://schemas.microsoft.com/office/drawing/2014/main" id="{DDD6047A-C642-1131-BA65-4743600F7C0E}"/>
              </a:ext>
            </a:extLst>
          </p:cNvPr>
          <p:cNvGraphicFramePr>
            <a:graphicFrameLocks noChangeAspect="1"/>
          </p:cNvGraphicFramePr>
          <p:nvPr/>
        </p:nvGraphicFramePr>
        <p:xfrm>
          <a:off x="1838325" y="4537075"/>
          <a:ext cx="2209800" cy="430213"/>
        </p:xfrm>
        <a:graphic>
          <a:graphicData uri="http://schemas.openxmlformats.org/presentationml/2006/ole">
            <mc:AlternateContent xmlns:mc="http://schemas.openxmlformats.org/markup-compatibility/2006">
              <mc:Choice xmlns:v="urn:schemas-microsoft-com:vml" Requires="v">
                <p:oleObj name="Equation" r:id="rId6" imgW="1041400" imgH="203200" progId="Equation.DSMT4">
                  <p:embed/>
                </p:oleObj>
              </mc:Choice>
              <mc:Fallback>
                <p:oleObj name="Equation" r:id="rId6" imgW="1041400" imgH="203200" progId="Equation.DSMT4">
                  <p:embed/>
                  <p:pic>
                    <p:nvPicPr>
                      <p:cNvPr id="55307" name="Object 2">
                        <a:extLst>
                          <a:ext uri="{FF2B5EF4-FFF2-40B4-BE49-F238E27FC236}">
                            <a16:creationId xmlns:a16="http://schemas.microsoft.com/office/drawing/2014/main" id="{DDD6047A-C642-1131-BA65-4743600F7C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8325" y="4537075"/>
                        <a:ext cx="2209800"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5308" name="Object 3">
            <a:extLst>
              <a:ext uri="{FF2B5EF4-FFF2-40B4-BE49-F238E27FC236}">
                <a16:creationId xmlns:a16="http://schemas.microsoft.com/office/drawing/2014/main" id="{114D4B6B-4D5A-A39F-98C1-DDFA9679936C}"/>
              </a:ext>
            </a:extLst>
          </p:cNvPr>
          <p:cNvGraphicFramePr>
            <a:graphicFrameLocks noChangeAspect="1"/>
          </p:cNvGraphicFramePr>
          <p:nvPr/>
        </p:nvGraphicFramePr>
        <p:xfrm>
          <a:off x="4289425" y="4627563"/>
          <a:ext cx="425450" cy="292100"/>
        </p:xfrm>
        <a:graphic>
          <a:graphicData uri="http://schemas.openxmlformats.org/presentationml/2006/ole">
            <mc:AlternateContent xmlns:mc="http://schemas.openxmlformats.org/markup-compatibility/2006">
              <mc:Choice xmlns:v="urn:schemas-microsoft-com:vml" Requires="v">
                <p:oleObj name="Equation" r:id="rId8" imgW="203200" imgH="139700" progId="Equation.DSMT4">
                  <p:embed/>
                </p:oleObj>
              </mc:Choice>
              <mc:Fallback>
                <p:oleObj name="Equation" r:id="rId8" imgW="203200" imgH="139700" progId="Equation.DSMT4">
                  <p:embed/>
                  <p:pic>
                    <p:nvPicPr>
                      <p:cNvPr id="55308" name="Object 3">
                        <a:extLst>
                          <a:ext uri="{FF2B5EF4-FFF2-40B4-BE49-F238E27FC236}">
                            <a16:creationId xmlns:a16="http://schemas.microsoft.com/office/drawing/2014/main" id="{114D4B6B-4D5A-A39F-98C1-DDFA967993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9425" y="4627563"/>
                        <a:ext cx="42545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5309" name="Object 4">
            <a:extLst>
              <a:ext uri="{FF2B5EF4-FFF2-40B4-BE49-F238E27FC236}">
                <a16:creationId xmlns:a16="http://schemas.microsoft.com/office/drawing/2014/main" id="{22F4387B-93B2-0B76-F84B-F01B211A6AA1}"/>
              </a:ext>
            </a:extLst>
          </p:cNvPr>
          <p:cNvGraphicFramePr>
            <a:graphicFrameLocks noChangeAspect="1"/>
          </p:cNvGraphicFramePr>
          <p:nvPr/>
        </p:nvGraphicFramePr>
        <p:xfrm>
          <a:off x="4876800" y="4419600"/>
          <a:ext cx="2286000" cy="590550"/>
        </p:xfrm>
        <a:graphic>
          <a:graphicData uri="http://schemas.openxmlformats.org/presentationml/2006/ole">
            <mc:AlternateContent xmlns:mc="http://schemas.openxmlformats.org/markup-compatibility/2006">
              <mc:Choice xmlns:v="urn:schemas-microsoft-com:vml" Requires="v">
                <p:oleObj name="Equation" r:id="rId10" imgW="1181100" imgH="304800" progId="Equation.DSMT4">
                  <p:embed/>
                </p:oleObj>
              </mc:Choice>
              <mc:Fallback>
                <p:oleObj name="Equation" r:id="rId10" imgW="1181100" imgH="304800" progId="Equation.DSMT4">
                  <p:embed/>
                  <p:pic>
                    <p:nvPicPr>
                      <p:cNvPr id="55309" name="Object 4">
                        <a:extLst>
                          <a:ext uri="{FF2B5EF4-FFF2-40B4-BE49-F238E27FC236}">
                            <a16:creationId xmlns:a16="http://schemas.microsoft.com/office/drawing/2014/main" id="{22F4387B-93B2-0B76-F84B-F01B211A6A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4419600"/>
                        <a:ext cx="22860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5310" name="Text Box 22">
            <a:extLst>
              <a:ext uri="{FF2B5EF4-FFF2-40B4-BE49-F238E27FC236}">
                <a16:creationId xmlns:a16="http://schemas.microsoft.com/office/drawing/2014/main" id="{98FF4910-81D0-AD02-CB1D-FF12536378F3}"/>
              </a:ext>
            </a:extLst>
          </p:cNvPr>
          <p:cNvSpPr txBox="1">
            <a:spLocks noChangeArrowheads="1"/>
          </p:cNvSpPr>
          <p:nvPr/>
        </p:nvSpPr>
        <p:spPr bwMode="auto">
          <a:xfrm>
            <a:off x="4495800" y="5159375"/>
            <a:ext cx="3519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000">
                <a:latin typeface="Arial" panose="020B0604020202020204" pitchFamily="34" charset="0"/>
              </a:rPr>
              <a:t>is a simple product in the frequency domain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a:extLst>
              <a:ext uri="{FF2B5EF4-FFF2-40B4-BE49-F238E27FC236}">
                <a16:creationId xmlns:a16="http://schemas.microsoft.com/office/drawing/2014/main" id="{F0281443-B82B-3A87-EE29-C43542691B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711200"/>
            <a:ext cx="284956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Box 7">
            <a:extLst>
              <a:ext uri="{FF2B5EF4-FFF2-40B4-BE49-F238E27FC236}">
                <a16:creationId xmlns:a16="http://schemas.microsoft.com/office/drawing/2014/main" id="{B53AA934-9ED6-5DE5-6433-6703AD8AE534}"/>
              </a:ext>
            </a:extLst>
          </p:cNvPr>
          <p:cNvSpPr txBox="1">
            <a:spLocks noChangeArrowheads="1"/>
          </p:cNvSpPr>
          <p:nvPr/>
        </p:nvSpPr>
        <p:spPr bwMode="auto">
          <a:xfrm>
            <a:off x="2112963" y="165100"/>
            <a:ext cx="497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2400" dirty="0">
                <a:latin typeface="Arial" panose="020B0604020202020204" pitchFamily="34" charset="0"/>
              </a:rPr>
              <a:t>What filter maximizes information? </a:t>
            </a:r>
            <a:endParaRPr lang="en-US" altLang="en-US" sz="2000" dirty="0">
              <a:latin typeface="Arial" panose="020B0604020202020204" pitchFamily="34" charset="0"/>
            </a:endParaRPr>
          </a:p>
        </p:txBody>
      </p:sp>
      <p:sp>
        <p:nvSpPr>
          <p:cNvPr id="57347" name="TextBox 8">
            <a:extLst>
              <a:ext uri="{FF2B5EF4-FFF2-40B4-BE49-F238E27FC236}">
                <a16:creationId xmlns:a16="http://schemas.microsoft.com/office/drawing/2014/main" id="{0347FCEB-2950-EE50-FB4C-B1711C695642}"/>
              </a:ext>
            </a:extLst>
          </p:cNvPr>
          <p:cNvSpPr txBox="1">
            <a:spLocks noChangeArrowheads="1"/>
          </p:cNvSpPr>
          <p:nvPr/>
        </p:nvSpPr>
        <p:spPr bwMode="auto">
          <a:xfrm>
            <a:off x="4279900" y="787400"/>
            <a:ext cx="1133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dirty="0">
                <a:solidFill>
                  <a:srgbClr val="FF0000"/>
                </a:solidFill>
                <a:latin typeface="Arial" panose="020B0604020202020204" pitchFamily="34" charset="0"/>
              </a:rPr>
              <a:t>Stimulus </a:t>
            </a:r>
          </a:p>
          <a:p>
            <a:pPr>
              <a:spcBef>
                <a:spcPct val="0"/>
              </a:spcBef>
              <a:buFontTx/>
              <a:buNone/>
            </a:pPr>
            <a:r>
              <a:rPr lang="en-US" altLang="en-US" sz="1800" dirty="0">
                <a:latin typeface="Arial" panose="020B0604020202020204" pitchFamily="34" charset="0"/>
              </a:rPr>
              <a:t>Noise</a:t>
            </a:r>
          </a:p>
        </p:txBody>
      </p:sp>
      <p:sp>
        <p:nvSpPr>
          <p:cNvPr id="57350" name="TextBox 14">
            <a:extLst>
              <a:ext uri="{FF2B5EF4-FFF2-40B4-BE49-F238E27FC236}">
                <a16:creationId xmlns:a16="http://schemas.microsoft.com/office/drawing/2014/main" id="{BC3F4598-5077-3E58-504B-839453137078}"/>
              </a:ext>
            </a:extLst>
          </p:cNvPr>
          <p:cNvSpPr txBox="1">
            <a:spLocks noChangeArrowheads="1"/>
          </p:cNvSpPr>
          <p:nvPr/>
        </p:nvSpPr>
        <p:spPr bwMode="auto">
          <a:xfrm>
            <a:off x="5499100" y="7874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dirty="0">
                <a:solidFill>
                  <a:srgbClr val="FF0000"/>
                </a:solidFill>
              </a:rPr>
              <a:t>1/</a:t>
            </a:r>
            <a:r>
              <a:rPr lang="en-US" altLang="en-US" sz="1800" i="1" dirty="0">
                <a:solidFill>
                  <a:srgbClr val="FF0000"/>
                </a:solidFill>
              </a:rPr>
              <a:t>f</a:t>
            </a:r>
            <a:endParaRPr lang="en-US" altLang="en-US" sz="1800" dirty="0">
              <a:solidFill>
                <a:srgbClr val="FF0000"/>
              </a:solidFill>
            </a:endParaRPr>
          </a:p>
        </p:txBody>
      </p:sp>
      <p:sp>
        <p:nvSpPr>
          <p:cNvPr id="5" name="TextBox 4">
            <a:extLst>
              <a:ext uri="{FF2B5EF4-FFF2-40B4-BE49-F238E27FC236}">
                <a16:creationId xmlns:a16="http://schemas.microsoft.com/office/drawing/2014/main" id="{3EF49C44-7BC9-8F59-494E-5A5D3BE0400C}"/>
              </a:ext>
            </a:extLst>
          </p:cNvPr>
          <p:cNvSpPr txBox="1"/>
          <p:nvPr/>
        </p:nvSpPr>
        <p:spPr>
          <a:xfrm>
            <a:off x="5235629" y="758987"/>
            <a:ext cx="1131376" cy="769441"/>
          </a:xfrm>
          <a:prstGeom prst="rect">
            <a:avLst/>
          </a:prstGeom>
          <a:noFill/>
        </p:spPr>
        <p:txBody>
          <a:bodyPr wrap="square" rtlCol="0">
            <a:spAutoFit/>
          </a:bodyPr>
          <a:lstStyle/>
          <a:p>
            <a:r>
              <a:rPr lang="en-US" sz="2200" dirty="0">
                <a:solidFill>
                  <a:srgbClr val="FF0000"/>
                </a:solidFill>
              </a:rPr>
              <a:t>∝</a:t>
            </a:r>
          </a:p>
          <a:p>
            <a:endParaRPr lang="en-US" sz="2200" dirty="0">
              <a:solidFill>
                <a:srgbClr val="FF0000"/>
              </a:solidFill>
            </a:endParaRPr>
          </a:p>
        </p:txBody>
      </p:sp>
      <p:grpSp>
        <p:nvGrpSpPr>
          <p:cNvPr id="29" name="Group 28">
            <a:extLst>
              <a:ext uri="{FF2B5EF4-FFF2-40B4-BE49-F238E27FC236}">
                <a16:creationId xmlns:a16="http://schemas.microsoft.com/office/drawing/2014/main" id="{9EC8C2CB-63B2-1085-945E-6B5946FC02DB}"/>
              </a:ext>
            </a:extLst>
          </p:cNvPr>
          <p:cNvGrpSpPr/>
          <p:nvPr/>
        </p:nvGrpSpPr>
        <p:grpSpPr>
          <a:xfrm>
            <a:off x="636442" y="4369629"/>
            <a:ext cx="4344013" cy="1582745"/>
            <a:chOff x="636442" y="4369629"/>
            <a:chExt cx="4344013" cy="1582745"/>
          </a:xfrm>
        </p:grpSpPr>
        <p:sp>
          <p:nvSpPr>
            <p:cNvPr id="8" name="TextBox 3">
              <a:extLst>
                <a:ext uri="{FF2B5EF4-FFF2-40B4-BE49-F238E27FC236}">
                  <a16:creationId xmlns:a16="http://schemas.microsoft.com/office/drawing/2014/main" id="{F67B94ED-F313-1B00-286D-701DF820FA58}"/>
                </a:ext>
              </a:extLst>
            </p:cNvPr>
            <p:cNvSpPr txBox="1">
              <a:spLocks noChangeArrowheads="1"/>
            </p:cNvSpPr>
            <p:nvPr/>
          </p:nvSpPr>
          <p:spPr bwMode="auto">
            <a:xfrm>
              <a:off x="636442" y="4646606"/>
              <a:ext cx="1752847" cy="64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dirty="0">
                  <a:latin typeface="Arial" panose="020B0604020202020204" pitchFamily="34" charset="0"/>
                </a:rPr>
                <a:t>Mutual information</a:t>
              </a:r>
            </a:p>
          </p:txBody>
        </p:sp>
        <p:sp>
          <p:nvSpPr>
            <p:cNvPr id="9" name="TextBox 4">
              <a:extLst>
                <a:ext uri="{FF2B5EF4-FFF2-40B4-BE49-F238E27FC236}">
                  <a16:creationId xmlns:a16="http://schemas.microsoft.com/office/drawing/2014/main" id="{EBFAAC25-B92E-73F8-789A-A1B7FD44F111}"/>
                </a:ext>
              </a:extLst>
            </p:cNvPr>
            <p:cNvSpPr txBox="1">
              <a:spLocks noChangeArrowheads="1"/>
            </p:cNvSpPr>
            <p:nvPr/>
          </p:nvSpPr>
          <p:spPr bwMode="auto">
            <a:xfrm>
              <a:off x="1855814" y="4646606"/>
              <a:ext cx="1752847" cy="64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dirty="0">
                  <a:solidFill>
                    <a:srgbClr val="1221FF"/>
                  </a:solidFill>
                  <a:latin typeface="Arial" panose="020B0604020202020204" pitchFamily="34" charset="0"/>
                </a:rPr>
                <a:t>Total</a:t>
              </a:r>
            </a:p>
            <a:p>
              <a:pPr algn="ctr">
                <a:spcBef>
                  <a:spcPct val="0"/>
                </a:spcBef>
                <a:buFontTx/>
                <a:buNone/>
              </a:pPr>
              <a:r>
                <a:rPr lang="en-US" altLang="en-US" sz="1800" dirty="0">
                  <a:solidFill>
                    <a:srgbClr val="1221FF"/>
                  </a:solidFill>
                  <a:latin typeface="Arial" panose="020B0604020202020204" pitchFamily="34" charset="0"/>
                </a:rPr>
                <a:t>entropy</a:t>
              </a:r>
            </a:p>
          </p:txBody>
        </p:sp>
        <p:sp>
          <p:nvSpPr>
            <p:cNvPr id="10" name="TextBox 5">
              <a:extLst>
                <a:ext uri="{FF2B5EF4-FFF2-40B4-BE49-F238E27FC236}">
                  <a16:creationId xmlns:a16="http://schemas.microsoft.com/office/drawing/2014/main" id="{8AA1B670-790D-7981-35EB-ABB600BC66FC}"/>
                </a:ext>
              </a:extLst>
            </p:cNvPr>
            <p:cNvSpPr txBox="1">
              <a:spLocks noChangeArrowheads="1"/>
            </p:cNvSpPr>
            <p:nvPr/>
          </p:nvSpPr>
          <p:spPr bwMode="auto">
            <a:xfrm>
              <a:off x="3227608" y="4369629"/>
              <a:ext cx="1752847" cy="92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dirty="0">
                  <a:solidFill>
                    <a:srgbClr val="FF0000"/>
                  </a:solidFill>
                  <a:latin typeface="Arial" panose="020B0604020202020204" pitchFamily="34" charset="0"/>
                </a:rPr>
                <a:t>Conditional</a:t>
              </a:r>
            </a:p>
            <a:p>
              <a:pPr algn="ctr">
                <a:spcBef>
                  <a:spcPct val="0"/>
                </a:spcBef>
                <a:buFontTx/>
                <a:buNone/>
              </a:pPr>
              <a:r>
                <a:rPr lang="en-US" altLang="en-US" sz="1800" dirty="0">
                  <a:solidFill>
                    <a:srgbClr val="FF0000"/>
                  </a:solidFill>
                  <a:latin typeface="Arial" panose="020B0604020202020204" pitchFamily="34" charset="0"/>
                </a:rPr>
                <a:t>(“noise”)</a:t>
              </a:r>
            </a:p>
            <a:p>
              <a:pPr algn="ctr">
                <a:spcBef>
                  <a:spcPct val="0"/>
                </a:spcBef>
                <a:buFontTx/>
                <a:buNone/>
              </a:pPr>
              <a:r>
                <a:rPr lang="en-US" altLang="en-US" sz="1800" dirty="0">
                  <a:solidFill>
                    <a:srgbClr val="FF0000"/>
                  </a:solidFill>
                  <a:latin typeface="Arial" panose="020B0604020202020204" pitchFamily="34" charset="0"/>
                </a:rPr>
                <a:t>entropy</a:t>
              </a:r>
            </a:p>
          </p:txBody>
        </p:sp>
        <p:sp>
          <p:nvSpPr>
            <p:cNvPr id="17" name="TextBox 16">
              <a:extLst>
                <a:ext uri="{FF2B5EF4-FFF2-40B4-BE49-F238E27FC236}">
                  <a16:creationId xmlns:a16="http://schemas.microsoft.com/office/drawing/2014/main" id="{66FBDC11-A380-7189-3EA5-24440154137F}"/>
                </a:ext>
              </a:extLst>
            </p:cNvPr>
            <p:cNvSpPr txBox="1"/>
            <p:nvPr/>
          </p:nvSpPr>
          <p:spPr>
            <a:xfrm>
              <a:off x="798492" y="5367599"/>
              <a:ext cx="3956532"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I(</a:t>
              </a:r>
              <a:r>
                <a:rPr lang="en-US" sz="3200" i="1" dirty="0">
                  <a:latin typeface="Times New Roman" panose="02020603050405020304" pitchFamily="18" charset="0"/>
                  <a:cs typeface="Times New Roman" panose="02020603050405020304" pitchFamily="18" charset="0"/>
                </a:rPr>
                <a:t>R;S</a:t>
              </a:r>
              <a:r>
                <a:rPr lang="en-US" sz="3200" dirty="0">
                  <a:latin typeface="Times New Roman" panose="02020603050405020304" pitchFamily="18" charset="0"/>
                  <a:cs typeface="Times New Roman" panose="02020603050405020304" pitchFamily="18" charset="0"/>
                </a:rPr>
                <a:t>) = </a:t>
              </a:r>
              <a:r>
                <a:rPr lang="en-US" sz="3200" dirty="0">
                  <a:solidFill>
                    <a:srgbClr val="1221FF"/>
                  </a:solidFill>
                  <a:latin typeface="Times New Roman" panose="02020603050405020304" pitchFamily="18" charset="0"/>
                  <a:cs typeface="Times New Roman" panose="02020603050405020304" pitchFamily="18" charset="0"/>
                </a:rPr>
                <a:t>H(</a:t>
              </a:r>
              <a:r>
                <a:rPr lang="en-US" sz="3200" i="1" dirty="0">
                  <a:solidFill>
                    <a:srgbClr val="1221FF"/>
                  </a:solidFill>
                  <a:latin typeface="Times New Roman" panose="02020603050405020304" pitchFamily="18" charset="0"/>
                  <a:cs typeface="Times New Roman" panose="02020603050405020304" pitchFamily="18" charset="0"/>
                </a:rPr>
                <a:t>R</a:t>
              </a:r>
              <a:r>
                <a:rPr lang="en-US" sz="3200" dirty="0">
                  <a:solidFill>
                    <a:srgbClr val="1221FF"/>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H(</a:t>
              </a:r>
              <a:r>
                <a:rPr lang="en-US" sz="3200" i="1" dirty="0">
                  <a:solidFill>
                    <a:srgbClr val="FF0000"/>
                  </a:solidFill>
                  <a:latin typeface="Times New Roman" panose="02020603050405020304" pitchFamily="18" charset="0"/>
                  <a:cs typeface="Times New Roman" panose="02020603050405020304" pitchFamily="18" charset="0"/>
                </a:rPr>
                <a:t>R</a:t>
              </a:r>
              <a:r>
                <a:rPr lang="en-US" sz="3200" dirty="0">
                  <a:solidFill>
                    <a:srgbClr val="FF0000"/>
                  </a:solidFill>
                  <a:latin typeface="Times New Roman" panose="02020603050405020304" pitchFamily="18" charset="0"/>
                  <a:cs typeface="Times New Roman" panose="02020603050405020304" pitchFamily="18" charset="0"/>
                </a:rPr>
                <a:t>|</a:t>
              </a:r>
              <a:r>
                <a:rPr lang="en-US" sz="3200" i="1" dirty="0">
                  <a:solidFill>
                    <a:srgbClr val="FF0000"/>
                  </a:solidFill>
                  <a:latin typeface="Times New Roman" panose="02020603050405020304" pitchFamily="18" charset="0"/>
                  <a:cs typeface="Times New Roman" panose="02020603050405020304" pitchFamily="18" charset="0"/>
                </a:rPr>
                <a:t>S</a:t>
              </a:r>
              <a:r>
                <a:rPr lang="en-US" sz="3200" dirty="0">
                  <a:solidFill>
                    <a:srgbClr val="FF0000"/>
                  </a:solidFill>
                  <a:latin typeface="Times New Roman" panose="02020603050405020304" pitchFamily="18" charset="0"/>
                  <a:cs typeface="Times New Roman" panose="02020603050405020304" pitchFamily="18" charset="0"/>
                </a:rPr>
                <a:t>)</a:t>
              </a:r>
            </a:p>
          </p:txBody>
        </p:sp>
      </p:grpSp>
      <p:sp>
        <p:nvSpPr>
          <p:cNvPr id="18" name="TextBox 17">
            <a:extLst>
              <a:ext uri="{FF2B5EF4-FFF2-40B4-BE49-F238E27FC236}">
                <a16:creationId xmlns:a16="http://schemas.microsoft.com/office/drawing/2014/main" id="{5C1AE19D-5992-7320-ABEF-9322735F7298}"/>
              </a:ext>
            </a:extLst>
          </p:cNvPr>
          <p:cNvSpPr txBox="1"/>
          <p:nvPr/>
        </p:nvSpPr>
        <p:spPr>
          <a:xfrm>
            <a:off x="799617" y="6017550"/>
            <a:ext cx="7787709"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I(</a:t>
            </a:r>
            <a:r>
              <a:rPr lang="en-US" sz="3200" i="1" dirty="0">
                <a:latin typeface="Times New Roman" panose="02020603050405020304" pitchFamily="18" charset="0"/>
                <a:cs typeface="Times New Roman" panose="02020603050405020304" pitchFamily="18" charset="0"/>
              </a:rPr>
              <a:t>S</a:t>
            </a:r>
            <a:r>
              <a:rPr lang="en-US" sz="3200"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R</a:t>
            </a:r>
            <a:r>
              <a:rPr lang="en-US" sz="3200" dirty="0">
                <a:latin typeface="Times New Roman" panose="02020603050405020304" pitchFamily="18" charset="0"/>
                <a:cs typeface="Times New Roman" panose="02020603050405020304" pitchFamily="18" charset="0"/>
              </a:rPr>
              <a:t>) = </a:t>
            </a:r>
            <a:r>
              <a:rPr lang="en-US" sz="3200" dirty="0">
                <a:solidFill>
                  <a:srgbClr val="1221FF"/>
                </a:solidFill>
                <a:latin typeface="Times New Roman" panose="02020603050405020304" pitchFamily="18" charset="0"/>
                <a:cs typeface="Times New Roman" panose="02020603050405020304" pitchFamily="18" charset="0"/>
              </a:rPr>
              <a:t>H(</a:t>
            </a:r>
            <a:r>
              <a:rPr lang="en-US" sz="3200" i="1" dirty="0">
                <a:solidFill>
                  <a:srgbClr val="1221FF"/>
                </a:solidFill>
                <a:latin typeface="Times New Roman" panose="02020603050405020304" pitchFamily="18" charset="0"/>
                <a:cs typeface="Times New Roman" panose="02020603050405020304" pitchFamily="18" charset="0"/>
              </a:rPr>
              <a:t>F(</a:t>
            </a:r>
            <a:r>
              <a:rPr lang="en-US" sz="3200" i="1" dirty="0" err="1">
                <a:solidFill>
                  <a:srgbClr val="1221FF"/>
                </a:solidFill>
                <a:latin typeface="Times New Roman" panose="02020603050405020304" pitchFamily="18" charset="0"/>
                <a:cs typeface="Times New Roman" panose="02020603050405020304" pitchFamily="18" charset="0"/>
              </a:rPr>
              <a:t>S+N</a:t>
            </a:r>
            <a:r>
              <a:rPr lang="en-US" sz="3200" i="1" baseline="-25000" dirty="0" err="1">
                <a:solidFill>
                  <a:srgbClr val="1221FF"/>
                </a:solidFill>
                <a:latin typeface="Times New Roman" panose="02020603050405020304" pitchFamily="18" charset="0"/>
                <a:cs typeface="Times New Roman" panose="02020603050405020304" pitchFamily="18" charset="0"/>
              </a:rPr>
              <a:t>i</a:t>
            </a:r>
            <a:r>
              <a:rPr lang="en-US" sz="3200" i="1" baseline="-25000" dirty="0">
                <a:solidFill>
                  <a:srgbClr val="1221FF"/>
                </a:solidFill>
                <a:latin typeface="Times New Roman" panose="02020603050405020304" pitchFamily="18" charset="0"/>
                <a:cs typeface="Times New Roman" panose="02020603050405020304" pitchFamily="18" charset="0"/>
              </a:rPr>
              <a:t> </a:t>
            </a:r>
            <a:r>
              <a:rPr lang="en-US" sz="3200" i="1" dirty="0">
                <a:solidFill>
                  <a:srgbClr val="1221FF"/>
                </a:solidFill>
                <a:latin typeface="Times New Roman" panose="02020603050405020304" pitchFamily="18" charset="0"/>
                <a:cs typeface="Times New Roman" panose="02020603050405020304" pitchFamily="18" charset="0"/>
              </a:rPr>
              <a:t>)+N</a:t>
            </a:r>
            <a:r>
              <a:rPr lang="en-US" sz="3200" i="1" baseline="-25000" dirty="0">
                <a:solidFill>
                  <a:srgbClr val="1221FF"/>
                </a:solidFill>
                <a:latin typeface="Times New Roman" panose="02020603050405020304" pitchFamily="18" charset="0"/>
                <a:cs typeface="Times New Roman" panose="02020603050405020304" pitchFamily="18" charset="0"/>
              </a:rPr>
              <a:t>e </a:t>
            </a:r>
            <a:r>
              <a:rPr lang="en-US" sz="3200" dirty="0">
                <a:solidFill>
                  <a:srgbClr val="1221FF"/>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H(</a:t>
            </a:r>
            <a:r>
              <a:rPr lang="en-US" sz="3200" i="1" dirty="0">
                <a:solidFill>
                  <a:srgbClr val="FF0000"/>
                </a:solidFill>
                <a:latin typeface="Times New Roman" panose="02020603050405020304" pitchFamily="18" charset="0"/>
                <a:cs typeface="Times New Roman" panose="02020603050405020304" pitchFamily="18" charset="0"/>
              </a:rPr>
              <a:t>F(</a:t>
            </a:r>
            <a:r>
              <a:rPr lang="en-US" sz="3200" i="1" dirty="0" err="1">
                <a:solidFill>
                  <a:srgbClr val="FF0000"/>
                </a:solidFill>
                <a:latin typeface="Times New Roman" panose="02020603050405020304" pitchFamily="18" charset="0"/>
                <a:cs typeface="Times New Roman" panose="02020603050405020304" pitchFamily="18" charset="0"/>
              </a:rPr>
              <a:t>S+N</a:t>
            </a:r>
            <a:r>
              <a:rPr lang="en-US" sz="3200" i="1" baseline="-25000" dirty="0" err="1">
                <a:solidFill>
                  <a:srgbClr val="FF0000"/>
                </a:solidFill>
                <a:latin typeface="Times New Roman" panose="02020603050405020304" pitchFamily="18" charset="0"/>
                <a:cs typeface="Times New Roman" panose="02020603050405020304" pitchFamily="18" charset="0"/>
              </a:rPr>
              <a:t>i</a:t>
            </a:r>
            <a:r>
              <a:rPr lang="en-US" sz="3200" i="1" baseline="-25000" dirty="0">
                <a:solidFill>
                  <a:srgbClr val="FF0000"/>
                </a:solidFill>
                <a:latin typeface="Times New Roman" panose="02020603050405020304" pitchFamily="18" charset="0"/>
                <a:cs typeface="Times New Roman" panose="02020603050405020304" pitchFamily="18" charset="0"/>
              </a:rPr>
              <a:t> </a:t>
            </a:r>
            <a:r>
              <a:rPr lang="en-US" sz="3200" i="1" dirty="0">
                <a:solidFill>
                  <a:srgbClr val="FF0000"/>
                </a:solidFill>
                <a:latin typeface="Times New Roman" panose="02020603050405020304" pitchFamily="18" charset="0"/>
                <a:cs typeface="Times New Roman" panose="02020603050405020304" pitchFamily="18" charset="0"/>
              </a:rPr>
              <a:t>)+N</a:t>
            </a:r>
            <a:r>
              <a:rPr lang="en-US" sz="3200" i="1" baseline="-25000" dirty="0">
                <a:solidFill>
                  <a:srgbClr val="FF0000"/>
                </a:solidFill>
                <a:latin typeface="Times New Roman" panose="02020603050405020304" pitchFamily="18" charset="0"/>
                <a:cs typeface="Times New Roman" panose="02020603050405020304" pitchFamily="18" charset="0"/>
              </a:rPr>
              <a:t>e </a:t>
            </a:r>
            <a:r>
              <a:rPr lang="en-US" sz="3200" dirty="0">
                <a:solidFill>
                  <a:srgbClr val="FF0000"/>
                </a:solidFill>
                <a:latin typeface="Times New Roman" panose="02020603050405020304" pitchFamily="18" charset="0"/>
                <a:cs typeface="Times New Roman" panose="02020603050405020304" pitchFamily="18" charset="0"/>
              </a:rPr>
              <a:t>|S)</a:t>
            </a:r>
          </a:p>
        </p:txBody>
      </p:sp>
      <p:grpSp>
        <p:nvGrpSpPr>
          <p:cNvPr id="28" name="Group 27">
            <a:extLst>
              <a:ext uri="{FF2B5EF4-FFF2-40B4-BE49-F238E27FC236}">
                <a16:creationId xmlns:a16="http://schemas.microsoft.com/office/drawing/2014/main" id="{F6044AF8-38E4-5346-87F8-11F9E4AB6B85}"/>
              </a:ext>
            </a:extLst>
          </p:cNvPr>
          <p:cNvGrpSpPr/>
          <p:nvPr/>
        </p:nvGrpSpPr>
        <p:grpSpPr>
          <a:xfrm>
            <a:off x="1549400" y="2624321"/>
            <a:ext cx="5715000" cy="1655633"/>
            <a:chOff x="1549400" y="2624321"/>
            <a:chExt cx="5715000" cy="1655633"/>
          </a:xfrm>
        </p:grpSpPr>
        <p:pic>
          <p:nvPicPr>
            <p:cNvPr id="20" name="Picture 19" descr="A diagram of a function&#10;&#10;Description automatically generated">
              <a:extLst>
                <a:ext uri="{FF2B5EF4-FFF2-40B4-BE49-F238E27FC236}">
                  <a16:creationId xmlns:a16="http://schemas.microsoft.com/office/drawing/2014/main" id="{87692732-E3A7-FBF4-8D80-54EBCA52E136}"/>
                </a:ext>
              </a:extLst>
            </p:cNvPr>
            <p:cNvPicPr>
              <a:picLocks noChangeAspect="1"/>
            </p:cNvPicPr>
            <p:nvPr/>
          </p:nvPicPr>
          <p:blipFill>
            <a:blip r:embed="rId4"/>
            <a:stretch>
              <a:fillRect/>
            </a:stretch>
          </p:blipFill>
          <p:spPr>
            <a:xfrm>
              <a:off x="1549400" y="2624321"/>
              <a:ext cx="5715000" cy="1655633"/>
            </a:xfrm>
            <a:prstGeom prst="rect">
              <a:avLst/>
            </a:prstGeom>
          </p:spPr>
        </p:pic>
        <p:sp>
          <p:nvSpPr>
            <p:cNvPr id="21" name="Rectangle 20">
              <a:extLst>
                <a:ext uri="{FF2B5EF4-FFF2-40B4-BE49-F238E27FC236}">
                  <a16:creationId xmlns:a16="http://schemas.microsoft.com/office/drawing/2014/main" id="{2C403174-7D0D-7F6B-03E7-7AF3DDEDE51D}"/>
                </a:ext>
              </a:extLst>
            </p:cNvPr>
            <p:cNvSpPr/>
            <p:nvPr/>
          </p:nvSpPr>
          <p:spPr bwMode="auto">
            <a:xfrm>
              <a:off x="4025900" y="2921000"/>
              <a:ext cx="1422400" cy="1041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nvGrpSpPr>
            <p:cNvPr id="27" name="Group 26">
              <a:extLst>
                <a:ext uri="{FF2B5EF4-FFF2-40B4-BE49-F238E27FC236}">
                  <a16:creationId xmlns:a16="http://schemas.microsoft.com/office/drawing/2014/main" id="{57309E78-7B15-7C66-C152-4943F51B8AB6}"/>
                </a:ext>
              </a:extLst>
            </p:cNvPr>
            <p:cNvGrpSpPr/>
            <p:nvPr/>
          </p:nvGrpSpPr>
          <p:grpSpPr>
            <a:xfrm>
              <a:off x="4038600" y="2781300"/>
              <a:ext cx="1181100" cy="1206500"/>
              <a:chOff x="7302500" y="1270000"/>
              <a:chExt cx="1181100" cy="1206500"/>
            </a:xfrm>
          </p:grpSpPr>
          <p:grpSp>
            <p:nvGrpSpPr>
              <p:cNvPr id="25" name="Group 24">
                <a:extLst>
                  <a:ext uri="{FF2B5EF4-FFF2-40B4-BE49-F238E27FC236}">
                    <a16:creationId xmlns:a16="http://schemas.microsoft.com/office/drawing/2014/main" id="{4CC4C4F1-21CA-89AD-1083-A568A7070515}"/>
                  </a:ext>
                </a:extLst>
              </p:cNvPr>
              <p:cNvGrpSpPr/>
              <p:nvPr/>
            </p:nvGrpSpPr>
            <p:grpSpPr>
              <a:xfrm>
                <a:off x="7302500" y="1270000"/>
                <a:ext cx="1181100" cy="1206500"/>
                <a:chOff x="7302500" y="1270000"/>
                <a:chExt cx="1181100" cy="1206500"/>
              </a:xfrm>
            </p:grpSpPr>
            <p:pic>
              <p:nvPicPr>
                <p:cNvPr id="23" name="Picture 22" descr="A diagram of a function&#10;&#10;Description automatically generated">
                  <a:extLst>
                    <a:ext uri="{FF2B5EF4-FFF2-40B4-BE49-F238E27FC236}">
                      <a16:creationId xmlns:a16="http://schemas.microsoft.com/office/drawing/2014/main" id="{0DD85B00-0486-9C52-C91B-1BBC638F6B56}"/>
                    </a:ext>
                  </a:extLst>
                </p:cNvPr>
                <p:cNvPicPr>
                  <a:picLocks noChangeAspect="1"/>
                </p:cNvPicPr>
                <p:nvPr/>
              </p:nvPicPr>
              <p:blipFill rotWithShape="1">
                <a:blip r:embed="rId4"/>
                <a:srcRect l="2889" t="14084" r="76444" b="20715"/>
                <a:stretch/>
              </p:blipFill>
              <p:spPr>
                <a:xfrm>
                  <a:off x="7302500" y="1397000"/>
                  <a:ext cx="1181100" cy="1079500"/>
                </a:xfrm>
                <a:prstGeom prst="rect">
                  <a:avLst/>
                </a:prstGeom>
              </p:spPr>
            </p:pic>
            <p:sp>
              <p:nvSpPr>
                <p:cNvPr id="24" name="Rectangle 23">
                  <a:extLst>
                    <a:ext uri="{FF2B5EF4-FFF2-40B4-BE49-F238E27FC236}">
                      <a16:creationId xmlns:a16="http://schemas.microsoft.com/office/drawing/2014/main" id="{E0030D4E-E583-2E25-DA1F-EE38D697C0D5}"/>
                    </a:ext>
                  </a:extLst>
                </p:cNvPr>
                <p:cNvSpPr/>
                <p:nvPr/>
              </p:nvSpPr>
              <p:spPr bwMode="auto">
                <a:xfrm>
                  <a:off x="7416800" y="1270000"/>
                  <a:ext cx="952500" cy="1054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grpSp>
          <p:sp>
            <p:nvSpPr>
              <p:cNvPr id="26" name="TextBox 25">
                <a:extLst>
                  <a:ext uri="{FF2B5EF4-FFF2-40B4-BE49-F238E27FC236}">
                    <a16:creationId xmlns:a16="http://schemas.microsoft.com/office/drawing/2014/main" id="{A88AB93E-3D0B-26E4-295A-F2C764495A6A}"/>
                  </a:ext>
                </a:extLst>
              </p:cNvPr>
              <p:cNvSpPr txBox="1"/>
              <p:nvPr/>
            </p:nvSpPr>
            <p:spPr>
              <a:xfrm>
                <a:off x="7632700" y="1524000"/>
                <a:ext cx="470000" cy="707886"/>
              </a:xfrm>
              <a:prstGeom prst="rect">
                <a:avLst/>
              </a:prstGeom>
              <a:noFill/>
            </p:spPr>
            <p:txBody>
              <a:bodyPr wrap="none" rtlCol="0">
                <a:spAutoFit/>
              </a:bodyPr>
              <a:lstStyle/>
              <a:p>
                <a:r>
                  <a:rPr lang="en-US" sz="4000" dirty="0"/>
                  <a:t>?</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text on a white background&#10;&#10;Description automatically generated">
            <a:extLst>
              <a:ext uri="{FF2B5EF4-FFF2-40B4-BE49-F238E27FC236}">
                <a16:creationId xmlns:a16="http://schemas.microsoft.com/office/drawing/2014/main" id="{3929A4BE-3992-9C50-F130-2AA51D1B7A27}"/>
              </a:ext>
            </a:extLst>
          </p:cNvPr>
          <p:cNvPicPr>
            <a:picLocks noChangeAspect="1"/>
          </p:cNvPicPr>
          <p:nvPr/>
        </p:nvPicPr>
        <p:blipFill>
          <a:blip r:embed="rId2"/>
          <a:stretch>
            <a:fillRect/>
          </a:stretch>
        </p:blipFill>
        <p:spPr>
          <a:xfrm>
            <a:off x="901700" y="1128458"/>
            <a:ext cx="2717800" cy="954342"/>
          </a:xfrm>
          <a:prstGeom prst="rect">
            <a:avLst/>
          </a:prstGeom>
        </p:spPr>
      </p:pic>
      <p:sp>
        <p:nvSpPr>
          <p:cNvPr id="4" name="TextBox 3">
            <a:extLst>
              <a:ext uri="{FF2B5EF4-FFF2-40B4-BE49-F238E27FC236}">
                <a16:creationId xmlns:a16="http://schemas.microsoft.com/office/drawing/2014/main" id="{442157D2-EBFB-6584-44BA-48BC2273B16A}"/>
              </a:ext>
            </a:extLst>
          </p:cNvPr>
          <p:cNvSpPr txBox="1"/>
          <p:nvPr/>
        </p:nvSpPr>
        <p:spPr>
          <a:xfrm>
            <a:off x="1257300" y="241300"/>
            <a:ext cx="7529625" cy="492443"/>
          </a:xfrm>
          <a:prstGeom prst="rect">
            <a:avLst/>
          </a:prstGeom>
          <a:noFill/>
        </p:spPr>
        <p:txBody>
          <a:bodyPr wrap="none" rtlCol="0">
            <a:spAutoFit/>
          </a:bodyPr>
          <a:lstStyle/>
          <a:p>
            <a:r>
              <a:rPr lang="en-US" sz="2600" u="sng" dirty="0"/>
              <a:t>Distributing signal power for optimal transmission </a:t>
            </a:r>
          </a:p>
        </p:txBody>
      </p:sp>
      <p:sp>
        <p:nvSpPr>
          <p:cNvPr id="5" name="TextBox 4">
            <a:extLst>
              <a:ext uri="{FF2B5EF4-FFF2-40B4-BE49-F238E27FC236}">
                <a16:creationId xmlns:a16="http://schemas.microsoft.com/office/drawing/2014/main" id="{5CA75554-A587-F9E9-6B40-F8EAF9527872}"/>
              </a:ext>
            </a:extLst>
          </p:cNvPr>
          <p:cNvSpPr txBox="1"/>
          <p:nvPr/>
        </p:nvSpPr>
        <p:spPr>
          <a:xfrm>
            <a:off x="520700" y="1917700"/>
            <a:ext cx="3079561" cy="1323439"/>
          </a:xfrm>
          <a:prstGeom prst="rect">
            <a:avLst/>
          </a:prstGeom>
          <a:noFill/>
        </p:spPr>
        <p:txBody>
          <a:bodyPr wrap="none" rtlCol="0">
            <a:spAutoFit/>
          </a:bodyPr>
          <a:lstStyle/>
          <a:p>
            <a:r>
              <a:rPr lang="en-US" sz="2000" i="1" dirty="0">
                <a:latin typeface="Times New Roman" panose="02020603050405020304" pitchFamily="18" charset="0"/>
                <a:cs typeface="Times New Roman" panose="02020603050405020304" pitchFamily="18" charset="0"/>
              </a:rPr>
              <a:t>C</a:t>
            </a:r>
            <a:r>
              <a:rPr lang="en-US" sz="1600" dirty="0"/>
              <a:t>apacity</a:t>
            </a:r>
          </a:p>
          <a:p>
            <a:r>
              <a:rPr lang="en-US" sz="2000" i="1" dirty="0">
                <a:latin typeface="Times New Roman" panose="02020603050405020304" pitchFamily="18" charset="0"/>
                <a:cs typeface="Times New Roman" panose="02020603050405020304" pitchFamily="18" charset="0"/>
              </a:rPr>
              <a:t>B</a:t>
            </a:r>
            <a:r>
              <a:rPr lang="en-US" sz="1600" dirty="0"/>
              <a:t>andwidth</a:t>
            </a:r>
          </a:p>
          <a:p>
            <a:r>
              <a:rPr lang="en-US" sz="2000" i="1" dirty="0">
                <a:latin typeface="Times New Roman" panose="02020603050405020304" pitchFamily="18" charset="0"/>
                <a:cs typeface="Times New Roman" panose="02020603050405020304" pitchFamily="18" charset="0"/>
              </a:rPr>
              <a:t>S</a:t>
            </a:r>
            <a:r>
              <a:rPr lang="en-US" sz="1600" dirty="0"/>
              <a:t>ignal power</a:t>
            </a:r>
          </a:p>
          <a:p>
            <a:r>
              <a:rPr lang="en-US" sz="2000" i="1" dirty="0">
                <a:latin typeface="Times New Roman" panose="02020603050405020304" pitchFamily="18" charset="0"/>
                <a:cs typeface="Times New Roman" panose="02020603050405020304" pitchFamily="18" charset="0"/>
              </a:rPr>
              <a:t>N</a:t>
            </a:r>
            <a:r>
              <a:rPr lang="en-US" sz="1600" dirty="0"/>
              <a:t>oise power, additive Gaussian</a:t>
            </a:r>
          </a:p>
        </p:txBody>
      </p:sp>
      <p:sp>
        <p:nvSpPr>
          <p:cNvPr id="8" name="TextBox 7">
            <a:extLst>
              <a:ext uri="{FF2B5EF4-FFF2-40B4-BE49-F238E27FC236}">
                <a16:creationId xmlns:a16="http://schemas.microsoft.com/office/drawing/2014/main" id="{C8C6CE3D-83D6-C58B-F830-804CC5B49A11}"/>
              </a:ext>
            </a:extLst>
          </p:cNvPr>
          <p:cNvSpPr txBox="1"/>
          <p:nvPr/>
        </p:nvSpPr>
        <p:spPr>
          <a:xfrm>
            <a:off x="1003300" y="812800"/>
            <a:ext cx="2826415" cy="369332"/>
          </a:xfrm>
          <a:prstGeom prst="rect">
            <a:avLst/>
          </a:prstGeom>
          <a:noFill/>
        </p:spPr>
        <p:txBody>
          <a:bodyPr wrap="none" rtlCol="0">
            <a:spAutoFit/>
          </a:bodyPr>
          <a:lstStyle/>
          <a:p>
            <a:r>
              <a:rPr lang="en-US" dirty="0"/>
              <a:t>Shannon-Hartley theorem</a:t>
            </a:r>
          </a:p>
        </p:txBody>
      </p:sp>
      <p:grpSp>
        <p:nvGrpSpPr>
          <p:cNvPr id="2" name="Group 1">
            <a:extLst>
              <a:ext uri="{FF2B5EF4-FFF2-40B4-BE49-F238E27FC236}">
                <a16:creationId xmlns:a16="http://schemas.microsoft.com/office/drawing/2014/main" id="{D10C758B-02B6-7CAD-4F5F-6933EC9B5A40}"/>
              </a:ext>
            </a:extLst>
          </p:cNvPr>
          <p:cNvGrpSpPr/>
          <p:nvPr/>
        </p:nvGrpSpPr>
        <p:grpSpPr>
          <a:xfrm>
            <a:off x="4051300" y="3479800"/>
            <a:ext cx="4711700" cy="2888571"/>
            <a:chOff x="4051300" y="3479800"/>
            <a:chExt cx="4711700" cy="2888571"/>
          </a:xfrm>
        </p:grpSpPr>
        <p:pic>
          <p:nvPicPr>
            <p:cNvPr id="7" name="Picture 6" descr="A diagram of a function&#10;&#10;Description automatically generated">
              <a:extLst>
                <a:ext uri="{FF2B5EF4-FFF2-40B4-BE49-F238E27FC236}">
                  <a16:creationId xmlns:a16="http://schemas.microsoft.com/office/drawing/2014/main" id="{7C8A2525-5D61-967E-B411-C769C2E65058}"/>
                </a:ext>
              </a:extLst>
            </p:cNvPr>
            <p:cNvPicPr>
              <a:picLocks noChangeAspect="1"/>
            </p:cNvPicPr>
            <p:nvPr/>
          </p:nvPicPr>
          <p:blipFill>
            <a:blip r:embed="rId3"/>
            <a:stretch>
              <a:fillRect/>
            </a:stretch>
          </p:blipFill>
          <p:spPr>
            <a:xfrm>
              <a:off x="4051300" y="3723713"/>
              <a:ext cx="4711700" cy="2644658"/>
            </a:xfrm>
            <a:prstGeom prst="rect">
              <a:avLst/>
            </a:prstGeom>
          </p:spPr>
        </p:pic>
        <p:sp>
          <p:nvSpPr>
            <p:cNvPr id="9" name="TextBox 8">
              <a:extLst>
                <a:ext uri="{FF2B5EF4-FFF2-40B4-BE49-F238E27FC236}">
                  <a16:creationId xmlns:a16="http://schemas.microsoft.com/office/drawing/2014/main" id="{C822D12A-524B-6B29-1962-D53956F4238E}"/>
                </a:ext>
              </a:extLst>
            </p:cNvPr>
            <p:cNvSpPr txBox="1"/>
            <p:nvPr/>
          </p:nvSpPr>
          <p:spPr>
            <a:xfrm>
              <a:off x="5232400" y="3479800"/>
              <a:ext cx="2655920" cy="369332"/>
            </a:xfrm>
            <a:prstGeom prst="rect">
              <a:avLst/>
            </a:prstGeom>
            <a:noFill/>
          </p:spPr>
          <p:txBody>
            <a:bodyPr wrap="none" rtlCol="0">
              <a:spAutoFit/>
            </a:bodyPr>
            <a:lstStyle/>
            <a:p>
              <a:r>
                <a:rPr lang="en-US" dirty="0"/>
                <a:t>“Water-filling” procedure</a:t>
              </a:r>
            </a:p>
          </p:txBody>
        </p:sp>
      </p:grpSp>
      <p:sp>
        <p:nvSpPr>
          <p:cNvPr id="14" name="TextBox 13">
            <a:extLst>
              <a:ext uri="{FF2B5EF4-FFF2-40B4-BE49-F238E27FC236}">
                <a16:creationId xmlns:a16="http://schemas.microsoft.com/office/drawing/2014/main" id="{F1C8E677-A9EB-9909-61BC-FA5DC169987B}"/>
              </a:ext>
            </a:extLst>
          </p:cNvPr>
          <p:cNvSpPr txBox="1"/>
          <p:nvPr/>
        </p:nvSpPr>
        <p:spPr>
          <a:xfrm>
            <a:off x="6591300" y="6362700"/>
            <a:ext cx="1749197" cy="369332"/>
          </a:xfrm>
          <a:prstGeom prst="rect">
            <a:avLst/>
          </a:prstGeom>
          <a:noFill/>
        </p:spPr>
        <p:txBody>
          <a:bodyPr wrap="none" rtlCol="0">
            <a:spAutoFit/>
          </a:bodyPr>
          <a:lstStyle/>
          <a:p>
            <a:r>
              <a:rPr lang="en-US" dirty="0"/>
              <a:t>Shannon, 1949</a:t>
            </a:r>
          </a:p>
        </p:txBody>
      </p:sp>
      <p:grpSp>
        <p:nvGrpSpPr>
          <p:cNvPr id="34" name="Group 33">
            <a:extLst>
              <a:ext uri="{FF2B5EF4-FFF2-40B4-BE49-F238E27FC236}">
                <a16:creationId xmlns:a16="http://schemas.microsoft.com/office/drawing/2014/main" id="{E35F3959-03F0-6835-12A7-F0AE860E2A1C}"/>
              </a:ext>
            </a:extLst>
          </p:cNvPr>
          <p:cNvGrpSpPr/>
          <p:nvPr/>
        </p:nvGrpSpPr>
        <p:grpSpPr>
          <a:xfrm>
            <a:off x="4267200" y="901700"/>
            <a:ext cx="4572000" cy="1068542"/>
            <a:chOff x="4267200" y="901700"/>
            <a:chExt cx="4572000" cy="1068542"/>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81F43F-368C-5E86-9255-57583623CD42}"/>
                    </a:ext>
                  </a:extLst>
                </p:cNvPr>
                <p:cNvSpPr txBox="1"/>
                <p:nvPr/>
              </p:nvSpPr>
              <p:spPr>
                <a:xfrm>
                  <a:off x="4267200" y="1255559"/>
                  <a:ext cx="4572000"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m:t>
                        </m:r>
                        <m:r>
                          <a:rPr lang="en-US" i="0">
                            <a:latin typeface="Cambria Math" panose="02040503050406030204" pitchFamily="18" charset="0"/>
                          </a:rPr>
                          <m:t>=</m:t>
                        </m:r>
                        <m:nary>
                          <m:naryPr>
                            <m:limLoc m:val="subSup"/>
                            <m:ctrlPr>
                              <a:rPr lang="en-US" i="1">
                                <a:latin typeface="Cambria Math" panose="02040503050406030204" pitchFamily="18" charset="0"/>
                              </a:rPr>
                            </m:ctrlPr>
                          </m:naryPr>
                          <m:sub>
                            <m:r>
                              <a:rPr lang="en-US" i="0">
                                <a:latin typeface="Cambria Math" panose="02040503050406030204" pitchFamily="18" charset="0"/>
                              </a:rPr>
                              <m:t>−∞</m:t>
                            </m:r>
                          </m:sub>
                          <m:sup>
                            <m:r>
                              <a:rPr lang="en-US" i="0">
                                <a:latin typeface="Cambria Math" panose="02040503050406030204" pitchFamily="18" charset="0"/>
                              </a:rPr>
                              <m:t>∞</m:t>
                            </m:r>
                          </m:sup>
                          <m:e>
                            <m:func>
                              <m:funcPr>
                                <m:ctrlPr>
                                  <a:rPr lang="en-US" i="1">
                                    <a:latin typeface="Cambria Math" panose="02040503050406030204" pitchFamily="18" charset="0"/>
                                  </a:rPr>
                                </m:ctrlPr>
                              </m:funcPr>
                              <m:fName>
                                <m:sSub>
                                  <m:sSubPr>
                                    <m:ctrlPr>
                                      <a:rPr lang="en-US" i="1">
                                        <a:solidFill>
                                          <a:srgbClr val="836967"/>
                                        </a:solidFill>
                                        <a:latin typeface="Cambria Math" panose="02040503050406030204" pitchFamily="18" charset="0"/>
                                      </a:rPr>
                                    </m:ctrlPr>
                                  </m:sSubPr>
                                  <m:e>
                                    <m:r>
                                      <m:rPr>
                                        <m:sty m:val="p"/>
                                      </m:rPr>
                                      <a:rPr lang="en-US" i="0">
                                        <a:latin typeface="Cambria Math" panose="02040503050406030204" pitchFamily="18" charset="0"/>
                                      </a:rPr>
                                      <m:t>log</m:t>
                                    </m:r>
                                  </m:e>
                                  <m:sub>
                                    <m:r>
                                      <a:rPr lang="en-US" i="0">
                                        <a:latin typeface="Cambria Math" panose="02040503050406030204" pitchFamily="18" charset="0"/>
                                      </a:rPr>
                                      <m:t>2</m:t>
                                    </m:r>
                                  </m:sub>
                                </m:sSub>
                              </m:fName>
                              <m:e>
                                <m:d>
                                  <m:dPr>
                                    <m:ctrlPr>
                                      <a:rPr lang="en-US" i="1">
                                        <a:solidFill>
                                          <a:srgbClr val="836967"/>
                                        </a:solidFill>
                                        <a:latin typeface="Cambria Math" panose="02040503050406030204" pitchFamily="18" charset="0"/>
                                      </a:rPr>
                                    </m:ctrlPr>
                                  </m:dPr>
                                  <m:e>
                                    <m:r>
                                      <a:rPr lang="en-US" i="0">
                                        <a:latin typeface="Cambria Math" panose="02040503050406030204" pitchFamily="18" charset="0"/>
                                      </a:rPr>
                                      <m:t>1+</m:t>
                                    </m:r>
                                    <m:f>
                                      <m:fPr>
                                        <m:ctrlPr>
                                          <a:rPr lang="en-US" i="1">
                                            <a:solidFill>
                                              <a:srgbClr val="836967"/>
                                            </a:solidFill>
                                            <a:latin typeface="Cambria Math" panose="02040503050406030204" pitchFamily="18" charset="0"/>
                                          </a:rPr>
                                        </m:ctrlPr>
                                      </m:fPr>
                                      <m:num>
                                        <m:r>
                                          <a:rPr lang="en-US" i="1">
                                            <a:latin typeface="Cambria Math" panose="02040503050406030204" pitchFamily="18" charset="0"/>
                                          </a:rPr>
                                          <m:t>𝑆</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𝜔</m:t>
                                            </m:r>
                                          </m:e>
                                        </m:d>
                                      </m:num>
                                      <m:den>
                                        <m:r>
                                          <a:rPr lang="en-US" i="1">
                                            <a:latin typeface="Cambria Math" panose="02040503050406030204" pitchFamily="18" charset="0"/>
                                          </a:rPr>
                                          <m:t>𝑁</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𝜔</m:t>
                                            </m:r>
                                          </m:e>
                                        </m:d>
                                      </m:den>
                                    </m:f>
                                  </m:e>
                                </m:d>
                              </m:e>
                            </m:func>
                          </m:e>
                        </m:nary>
                        <m:r>
                          <a:rPr lang="en-US" i="1">
                            <a:latin typeface="Cambria Math" panose="02040503050406030204" pitchFamily="18" charset="0"/>
                          </a:rPr>
                          <m:t>𝑑</m:t>
                        </m:r>
                        <m:r>
                          <a:rPr lang="en-US" i="1">
                            <a:latin typeface="Cambria Math" panose="02040503050406030204" pitchFamily="18" charset="0"/>
                          </a:rPr>
                          <m:t>𝜔</m:t>
                        </m:r>
                      </m:oMath>
                    </m:oMathPara>
                  </a14:m>
                  <a:endParaRPr lang="en-US" dirty="0"/>
                </a:p>
              </p:txBody>
            </p:sp>
          </mc:Choice>
          <mc:Fallback xmlns="">
            <p:sp>
              <p:nvSpPr>
                <p:cNvPr id="12" name="TextBox 11">
                  <a:extLst>
                    <a:ext uri="{FF2B5EF4-FFF2-40B4-BE49-F238E27FC236}">
                      <a16:creationId xmlns:a16="http://schemas.microsoft.com/office/drawing/2014/main" id="{B081F43F-368C-5E86-9255-57583623CD42}"/>
                    </a:ext>
                  </a:extLst>
                </p:cNvPr>
                <p:cNvSpPr txBox="1">
                  <a:spLocks noRot="1" noChangeAspect="1" noMove="1" noResize="1" noEditPoints="1" noAdjustHandles="1" noChangeArrowheads="1" noChangeShapeType="1" noTextEdit="1"/>
                </p:cNvSpPr>
                <p:nvPr/>
              </p:nvSpPr>
              <p:spPr>
                <a:xfrm>
                  <a:off x="4267200" y="1255559"/>
                  <a:ext cx="4572000" cy="714683"/>
                </a:xfrm>
                <a:prstGeom prst="rect">
                  <a:avLst/>
                </a:prstGeom>
                <a:blipFill>
                  <a:blip r:embed="rId4"/>
                  <a:stretch>
                    <a:fillRect t="-148276" b="-2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CE7DD54-190B-7D26-245C-A40FD95DA01B}"/>
                    </a:ext>
                  </a:extLst>
                </p:cNvPr>
                <p:cNvSpPr txBox="1"/>
                <p:nvPr/>
              </p:nvSpPr>
              <p:spPr>
                <a:xfrm>
                  <a:off x="5334000" y="901700"/>
                  <a:ext cx="3011017" cy="369332"/>
                </a:xfrm>
                <a:prstGeom prst="rect">
                  <a:avLst/>
                </a:prstGeom>
                <a:noFill/>
              </p:spPr>
              <p:txBody>
                <a:bodyPr wrap="none" rtlCol="0">
                  <a:spAutoFit/>
                </a:bodyPr>
                <a:lstStyle/>
                <a:p>
                  <a:r>
                    <a:rPr lang="en-US" dirty="0"/>
                    <a:t>For multiple frequencies, </a:t>
                  </a:r>
                  <a14:m>
                    <m:oMath xmlns:m="http://schemas.openxmlformats.org/officeDocument/2006/math">
                      <m:r>
                        <a:rPr lang="en-US" i="1" smtClean="0">
                          <a:latin typeface="Cambria Math" panose="02040503050406030204" pitchFamily="18" charset="0"/>
                        </a:rPr>
                        <m:t>𝜔</m:t>
                      </m:r>
                    </m:oMath>
                  </a14:m>
                  <a:r>
                    <a:rPr lang="en-US" dirty="0"/>
                    <a:t> </a:t>
                  </a:r>
                </a:p>
              </p:txBody>
            </p:sp>
          </mc:Choice>
          <mc:Fallback xmlns="">
            <p:sp>
              <p:nvSpPr>
                <p:cNvPr id="13" name="TextBox 12">
                  <a:extLst>
                    <a:ext uri="{FF2B5EF4-FFF2-40B4-BE49-F238E27FC236}">
                      <a16:creationId xmlns:a16="http://schemas.microsoft.com/office/drawing/2014/main" id="{8CE7DD54-190B-7D26-245C-A40FD95DA01B}"/>
                    </a:ext>
                  </a:extLst>
                </p:cNvPr>
                <p:cNvSpPr txBox="1">
                  <a:spLocks noRot="1" noChangeAspect="1" noMove="1" noResize="1" noEditPoints="1" noAdjustHandles="1" noChangeArrowheads="1" noChangeShapeType="1" noTextEdit="1"/>
                </p:cNvSpPr>
                <p:nvPr/>
              </p:nvSpPr>
              <p:spPr>
                <a:xfrm>
                  <a:off x="5334000" y="901700"/>
                  <a:ext cx="3011017" cy="369332"/>
                </a:xfrm>
                <a:prstGeom prst="rect">
                  <a:avLst/>
                </a:prstGeom>
                <a:blipFill>
                  <a:blip r:embed="rId5"/>
                  <a:stretch>
                    <a:fillRect l="-1681" t="-10000" r="-840" b="-26667"/>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7F6A63E8-06E9-DAD8-27D1-2DF0EE57DF85}"/>
              </a:ext>
            </a:extLst>
          </p:cNvPr>
          <p:cNvGrpSpPr/>
          <p:nvPr/>
        </p:nvGrpSpPr>
        <p:grpSpPr>
          <a:xfrm>
            <a:off x="4660900" y="2202934"/>
            <a:ext cx="4572000" cy="674132"/>
            <a:chOff x="4660900" y="2202934"/>
            <a:chExt cx="4572000" cy="674132"/>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658C473-5A81-6D0E-7674-9CCF5EBF6488}"/>
                    </a:ext>
                  </a:extLst>
                </p:cNvPr>
                <p:cNvSpPr txBox="1"/>
                <p:nvPr/>
              </p:nvSpPr>
              <p:spPr>
                <a:xfrm>
                  <a:off x="4673600" y="2507734"/>
                  <a:ext cx="3797300" cy="369332"/>
                </a:xfrm>
                <a:prstGeom prst="rect">
                  <a:avLst/>
                </a:prstGeom>
                <a:noFill/>
              </p:spPr>
              <p:txBody>
                <a:bodyPr wrap="square">
                  <a:spAutoFit/>
                </a:bodyPr>
                <a:lstStyle/>
                <a:p>
                  <a14:m>
                    <m:oMath xmlns:m="http://schemas.openxmlformats.org/officeDocument/2006/math">
                      <m:r>
                        <a:rPr lang="en-US" i="1" smtClean="0">
                          <a:latin typeface="Cambria Math" panose="02040503050406030204" pitchFamily="18" charset="0"/>
                        </a:rPr>
                        <m:t>𝑆</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𝜔</m:t>
                          </m:r>
                        </m:e>
                      </m:d>
                      <m:r>
                        <a:rPr lang="en-US" i="0">
                          <a:latin typeface="Cambria Math" panose="02040503050406030204" pitchFamily="18" charset="0"/>
                        </a:rPr>
                        <m:t>+</m:t>
                      </m:r>
                      <m:r>
                        <a:rPr lang="en-US" i="1">
                          <a:latin typeface="Cambria Math" panose="02040503050406030204" pitchFamily="18" charset="0"/>
                        </a:rPr>
                        <m:t>𝑁</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𝜔</m:t>
                          </m:r>
                        </m:e>
                      </m:d>
                    </m:oMath>
                  </a14:m>
                  <a:r>
                    <a:rPr lang="en-US" dirty="0"/>
                    <a:t> should be constant</a:t>
                  </a:r>
                </a:p>
              </p:txBody>
            </p:sp>
          </mc:Choice>
          <mc:Fallback xmlns="">
            <p:sp>
              <p:nvSpPr>
                <p:cNvPr id="16" name="TextBox 15">
                  <a:extLst>
                    <a:ext uri="{FF2B5EF4-FFF2-40B4-BE49-F238E27FC236}">
                      <a16:creationId xmlns:a16="http://schemas.microsoft.com/office/drawing/2014/main" id="{4658C473-5A81-6D0E-7674-9CCF5EBF6488}"/>
                    </a:ext>
                  </a:extLst>
                </p:cNvPr>
                <p:cNvSpPr txBox="1">
                  <a:spLocks noRot="1" noChangeAspect="1" noMove="1" noResize="1" noEditPoints="1" noAdjustHandles="1" noChangeArrowheads="1" noChangeShapeType="1" noTextEdit="1"/>
                </p:cNvSpPr>
                <p:nvPr/>
              </p:nvSpPr>
              <p:spPr>
                <a:xfrm>
                  <a:off x="4673600" y="2507734"/>
                  <a:ext cx="3797300" cy="369332"/>
                </a:xfrm>
                <a:prstGeom prst="rect">
                  <a:avLst/>
                </a:prstGeom>
                <a:blipFill>
                  <a:blip r:embed="rId6"/>
                  <a:stretch>
                    <a:fillRect t="-6667" b="-2666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DB17B8E6-01AA-CD3A-10CE-822BFF839BD2}"/>
                </a:ext>
              </a:extLst>
            </p:cNvPr>
            <p:cNvSpPr txBox="1"/>
            <p:nvPr/>
          </p:nvSpPr>
          <p:spPr>
            <a:xfrm>
              <a:off x="4660900" y="2202934"/>
              <a:ext cx="4572000" cy="369332"/>
            </a:xfrm>
            <a:prstGeom prst="rect">
              <a:avLst/>
            </a:prstGeom>
            <a:noFill/>
          </p:spPr>
          <p:txBody>
            <a:bodyPr wrap="square">
              <a:spAutoFit/>
            </a:bodyPr>
            <a:lstStyle/>
            <a:p>
              <a:r>
                <a:rPr lang="en-US" dirty="0"/>
                <a:t>With a constraint on signal power,</a:t>
              </a:r>
            </a:p>
          </p:txBody>
        </p:sp>
      </p:grpSp>
      <p:grpSp>
        <p:nvGrpSpPr>
          <p:cNvPr id="33" name="Group 32">
            <a:extLst>
              <a:ext uri="{FF2B5EF4-FFF2-40B4-BE49-F238E27FC236}">
                <a16:creationId xmlns:a16="http://schemas.microsoft.com/office/drawing/2014/main" id="{65F54FA6-0310-CE19-0E5E-7C80A439C29C}"/>
              </a:ext>
            </a:extLst>
          </p:cNvPr>
          <p:cNvGrpSpPr/>
          <p:nvPr/>
        </p:nvGrpSpPr>
        <p:grpSpPr>
          <a:xfrm>
            <a:off x="400464" y="3505200"/>
            <a:ext cx="3117435" cy="3238500"/>
            <a:chOff x="273050" y="3316118"/>
            <a:chExt cx="3397250" cy="3529182"/>
          </a:xfrm>
        </p:grpSpPr>
        <p:pic>
          <p:nvPicPr>
            <p:cNvPr id="31" name="Picture 30">
              <a:extLst>
                <a:ext uri="{FF2B5EF4-FFF2-40B4-BE49-F238E27FC236}">
                  <a16:creationId xmlns:a16="http://schemas.microsoft.com/office/drawing/2014/main" id="{CEAEC4E5-CA3C-37F8-4C08-D153AEE04C62}"/>
                </a:ext>
              </a:extLst>
            </p:cNvPr>
            <p:cNvPicPr>
              <a:picLocks noChangeAspect="1"/>
            </p:cNvPicPr>
            <p:nvPr/>
          </p:nvPicPr>
          <p:blipFill>
            <a:blip r:embed="rId7"/>
            <a:stretch>
              <a:fillRect/>
            </a:stretch>
          </p:blipFill>
          <p:spPr>
            <a:xfrm>
              <a:off x="273050" y="3316118"/>
              <a:ext cx="3397250" cy="3529182"/>
            </a:xfrm>
            <a:prstGeom prst="rect">
              <a:avLst/>
            </a:prstGeom>
          </p:spPr>
        </p:pic>
        <p:sp>
          <p:nvSpPr>
            <p:cNvPr id="20" name="TextBox 19">
              <a:extLst>
                <a:ext uri="{FF2B5EF4-FFF2-40B4-BE49-F238E27FC236}">
                  <a16:creationId xmlns:a16="http://schemas.microsoft.com/office/drawing/2014/main" id="{4C618D40-A926-D64B-7416-118A543E28E5}"/>
                </a:ext>
              </a:extLst>
            </p:cNvPr>
            <p:cNvSpPr txBox="1"/>
            <p:nvPr/>
          </p:nvSpPr>
          <p:spPr>
            <a:xfrm>
              <a:off x="1134860" y="5205860"/>
              <a:ext cx="1037463" cy="369332"/>
            </a:xfrm>
            <a:prstGeom prst="rect">
              <a:avLst/>
            </a:prstGeom>
            <a:noFill/>
          </p:spPr>
          <p:txBody>
            <a:bodyPr wrap="none" rtlCol="0">
              <a:spAutoFit/>
            </a:bodyPr>
            <a:lstStyle/>
            <a:p>
              <a:r>
                <a:rPr lang="en-US" dirty="0">
                  <a:solidFill>
                    <a:srgbClr val="FF0000"/>
                  </a:solidFill>
                </a:rPr>
                <a:t>log(1+p)</a:t>
              </a:r>
            </a:p>
          </p:txBody>
        </p:sp>
        <p:sp>
          <p:nvSpPr>
            <p:cNvPr id="22" name="TextBox 21">
              <a:extLst>
                <a:ext uri="{FF2B5EF4-FFF2-40B4-BE49-F238E27FC236}">
                  <a16:creationId xmlns:a16="http://schemas.microsoft.com/office/drawing/2014/main" id="{C1185344-CB3E-6E19-B790-6DFE7AB62E8A}"/>
                </a:ext>
              </a:extLst>
            </p:cNvPr>
            <p:cNvSpPr txBox="1"/>
            <p:nvPr/>
          </p:nvSpPr>
          <p:spPr>
            <a:xfrm>
              <a:off x="1678680" y="3586121"/>
              <a:ext cx="620683" cy="369332"/>
            </a:xfrm>
            <a:prstGeom prst="rect">
              <a:avLst/>
            </a:prstGeom>
            <a:noFill/>
          </p:spPr>
          <p:txBody>
            <a:bodyPr wrap="none" rtlCol="0">
              <a:spAutoFit/>
            </a:bodyPr>
            <a:lstStyle/>
            <a:p>
              <a:r>
                <a:rPr lang="en-US" dirty="0"/>
                <a:t>total</a:t>
              </a:r>
            </a:p>
          </p:txBody>
        </p:sp>
        <p:sp>
          <p:nvSpPr>
            <p:cNvPr id="23" name="TextBox 22">
              <a:extLst>
                <a:ext uri="{FF2B5EF4-FFF2-40B4-BE49-F238E27FC236}">
                  <a16:creationId xmlns:a16="http://schemas.microsoft.com/office/drawing/2014/main" id="{D2CF7709-F5CE-9510-6536-909628840752}"/>
                </a:ext>
              </a:extLst>
            </p:cNvPr>
            <p:cNvSpPr txBox="1"/>
            <p:nvPr/>
          </p:nvSpPr>
          <p:spPr>
            <a:xfrm>
              <a:off x="1725081" y="5668920"/>
              <a:ext cx="1396536" cy="369332"/>
            </a:xfrm>
            <a:prstGeom prst="rect">
              <a:avLst/>
            </a:prstGeom>
            <a:noFill/>
          </p:spPr>
          <p:txBody>
            <a:bodyPr wrap="none" rtlCol="0">
              <a:spAutoFit/>
            </a:bodyPr>
            <a:lstStyle/>
            <a:p>
              <a:r>
                <a:rPr lang="en-US" dirty="0">
                  <a:solidFill>
                    <a:srgbClr val="1221FF"/>
                  </a:solidFill>
                </a:rPr>
                <a:t>log(1+(1-p))</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E6719B3-AEA7-822F-3498-FAD6C369F2A8}"/>
                    </a:ext>
                  </a:extLst>
                </p:cNvPr>
                <p:cNvSpPr txBox="1"/>
                <p:nvPr/>
              </p:nvSpPr>
              <p:spPr>
                <a:xfrm>
                  <a:off x="2357479" y="4382640"/>
                  <a:ext cx="441403" cy="362984"/>
                </a:xfrm>
                <a:prstGeom prst="rect">
                  <a:avLst/>
                </a:prstGeom>
                <a:noFill/>
              </p:spPr>
              <p:txBody>
                <a:bodyPr wrap="none" rtlCol="0">
                  <a:spAutoFit/>
                </a:bodyPr>
                <a:lstStyle/>
                <a:p>
                  <a14:m>
                    <m:oMath xmlns:m="http://schemas.openxmlformats.org/officeDocument/2006/math">
                      <m:r>
                        <a:rPr lang="en-US" i="1" smtClean="0">
                          <a:solidFill>
                            <a:srgbClr val="FF0000"/>
                          </a:solidFill>
                          <a:latin typeface="Cambria Math" panose="02040503050406030204" pitchFamily="18" charset="0"/>
                        </a:rPr>
                        <m:t>𝜔</m:t>
                      </m:r>
                    </m:oMath>
                  </a14:m>
                  <a:r>
                    <a:rPr lang="en-US" baseline="-25000" dirty="0">
                      <a:solidFill>
                        <a:srgbClr val="FF0000"/>
                      </a:solidFill>
                    </a:rPr>
                    <a:t>1</a:t>
                  </a:r>
                </a:p>
              </p:txBody>
            </p:sp>
          </mc:Choice>
          <mc:Fallback xmlns="">
            <p:sp>
              <p:nvSpPr>
                <p:cNvPr id="24" name="TextBox 23">
                  <a:extLst>
                    <a:ext uri="{FF2B5EF4-FFF2-40B4-BE49-F238E27FC236}">
                      <a16:creationId xmlns:a16="http://schemas.microsoft.com/office/drawing/2014/main" id="{AE6719B3-AEA7-822F-3498-FAD6C369F2A8}"/>
                    </a:ext>
                  </a:extLst>
                </p:cNvPr>
                <p:cNvSpPr txBox="1">
                  <a:spLocks noRot="1" noChangeAspect="1" noMove="1" noResize="1" noEditPoints="1" noAdjustHandles="1" noChangeArrowheads="1" noChangeShapeType="1" noTextEdit="1"/>
                </p:cNvSpPr>
                <p:nvPr/>
              </p:nvSpPr>
              <p:spPr>
                <a:xfrm>
                  <a:off x="2357479" y="4382640"/>
                  <a:ext cx="441403" cy="362984"/>
                </a:xfrm>
                <a:prstGeom prst="rect">
                  <a:avLst/>
                </a:prstGeom>
                <a:blipFill>
                  <a:blip r:embed="rId8"/>
                  <a:stretch>
                    <a:fillRect r="-5882"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FC3CD73-3B21-1439-9D26-CF0169808B15}"/>
                    </a:ext>
                  </a:extLst>
                </p:cNvPr>
                <p:cNvSpPr txBox="1"/>
                <p:nvPr/>
              </p:nvSpPr>
              <p:spPr>
                <a:xfrm>
                  <a:off x="1054100" y="4356100"/>
                  <a:ext cx="441403" cy="362984"/>
                </a:xfrm>
                <a:prstGeom prst="rect">
                  <a:avLst/>
                </a:prstGeom>
                <a:noFill/>
              </p:spPr>
              <p:txBody>
                <a:bodyPr wrap="none" rtlCol="0">
                  <a:spAutoFit/>
                </a:bodyPr>
                <a:lstStyle/>
                <a:p>
                  <a14:m>
                    <m:oMath xmlns:m="http://schemas.openxmlformats.org/officeDocument/2006/math">
                      <m:r>
                        <a:rPr lang="en-US" i="1" smtClean="0">
                          <a:solidFill>
                            <a:srgbClr val="1221FF"/>
                          </a:solidFill>
                          <a:latin typeface="Cambria Math" panose="02040503050406030204" pitchFamily="18" charset="0"/>
                        </a:rPr>
                        <m:t>𝜔</m:t>
                      </m:r>
                    </m:oMath>
                  </a14:m>
                  <a:r>
                    <a:rPr lang="en-US" baseline="-25000" dirty="0">
                      <a:solidFill>
                        <a:srgbClr val="1221FF"/>
                      </a:solidFill>
                    </a:rPr>
                    <a:t>2</a:t>
                  </a:r>
                </a:p>
              </p:txBody>
            </p:sp>
          </mc:Choice>
          <mc:Fallback xmlns="">
            <p:sp>
              <p:nvSpPr>
                <p:cNvPr id="25" name="TextBox 24">
                  <a:extLst>
                    <a:ext uri="{FF2B5EF4-FFF2-40B4-BE49-F238E27FC236}">
                      <a16:creationId xmlns:a16="http://schemas.microsoft.com/office/drawing/2014/main" id="{1FC3CD73-3B21-1439-9D26-CF0169808B15}"/>
                    </a:ext>
                  </a:extLst>
                </p:cNvPr>
                <p:cNvSpPr txBox="1">
                  <a:spLocks noRot="1" noChangeAspect="1" noMove="1" noResize="1" noEditPoints="1" noAdjustHandles="1" noChangeArrowheads="1" noChangeShapeType="1" noTextEdit="1"/>
                </p:cNvSpPr>
                <p:nvPr/>
              </p:nvSpPr>
              <p:spPr>
                <a:xfrm>
                  <a:off x="1054100" y="4356100"/>
                  <a:ext cx="441403" cy="362984"/>
                </a:xfrm>
                <a:prstGeom prst="rect">
                  <a:avLst/>
                </a:prstGeom>
                <a:blipFill>
                  <a:blip r:embed="rId9"/>
                  <a:stretch>
                    <a:fillRect r="-5882" b="-25926"/>
                  </a:stretch>
                </a:blipFill>
              </p:spPr>
              <p:txBody>
                <a:bodyPr/>
                <a:lstStyle/>
                <a:p>
                  <a:r>
                    <a:rPr lang="en-US">
                      <a:noFill/>
                    </a:rPr>
                    <a:t> </a:t>
                  </a:r>
                </a:p>
              </p:txBody>
            </p:sp>
          </mc:Fallback>
        </mc:AlternateContent>
      </p:grpSp>
    </p:spTree>
    <p:extLst>
      <p:ext uri="{BB962C8B-B14F-4D97-AF65-F5344CB8AC3E}">
        <p14:creationId xmlns:p14="http://schemas.microsoft.com/office/powerpoint/2010/main" val="3954683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a:extLst>
              <a:ext uri="{FF2B5EF4-FFF2-40B4-BE49-F238E27FC236}">
                <a16:creationId xmlns:a16="http://schemas.microsoft.com/office/drawing/2014/main" id="{F0281443-B82B-3A87-EE29-C43542691B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7826" y="1272101"/>
            <a:ext cx="2704294" cy="179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extBox 7">
            <a:extLst>
              <a:ext uri="{FF2B5EF4-FFF2-40B4-BE49-F238E27FC236}">
                <a16:creationId xmlns:a16="http://schemas.microsoft.com/office/drawing/2014/main" id="{B53AA934-9ED6-5DE5-6433-6703AD8AE534}"/>
              </a:ext>
            </a:extLst>
          </p:cNvPr>
          <p:cNvSpPr txBox="1">
            <a:spLocks noChangeArrowheads="1"/>
          </p:cNvSpPr>
          <p:nvPr/>
        </p:nvSpPr>
        <p:spPr bwMode="auto">
          <a:xfrm>
            <a:off x="2290763" y="152400"/>
            <a:ext cx="497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What filter maximizes information? </a:t>
            </a:r>
            <a:endParaRPr lang="en-US" altLang="en-US" sz="2000">
              <a:latin typeface="Arial" panose="020B0604020202020204" pitchFamily="34" charset="0"/>
            </a:endParaRPr>
          </a:p>
        </p:txBody>
      </p:sp>
      <p:sp>
        <p:nvSpPr>
          <p:cNvPr id="57347" name="TextBox 8">
            <a:extLst>
              <a:ext uri="{FF2B5EF4-FFF2-40B4-BE49-F238E27FC236}">
                <a16:creationId xmlns:a16="http://schemas.microsoft.com/office/drawing/2014/main" id="{0347FCEB-2950-EE50-FB4C-B1711C695642}"/>
              </a:ext>
            </a:extLst>
          </p:cNvPr>
          <p:cNvSpPr txBox="1">
            <a:spLocks noChangeArrowheads="1"/>
          </p:cNvSpPr>
          <p:nvPr/>
        </p:nvSpPr>
        <p:spPr bwMode="auto">
          <a:xfrm>
            <a:off x="3977833" y="1377542"/>
            <a:ext cx="1075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dirty="0">
                <a:solidFill>
                  <a:srgbClr val="FF0000"/>
                </a:solidFill>
                <a:latin typeface="Arial" panose="020B0604020202020204" pitchFamily="34" charset="0"/>
              </a:rPr>
              <a:t>Stimulus </a:t>
            </a:r>
          </a:p>
          <a:p>
            <a:pPr>
              <a:spcBef>
                <a:spcPct val="0"/>
              </a:spcBef>
              <a:buFontTx/>
              <a:buNone/>
            </a:pPr>
            <a:r>
              <a:rPr lang="en-US" altLang="en-US" sz="1800" dirty="0">
                <a:latin typeface="Arial" panose="020B0604020202020204" pitchFamily="34" charset="0"/>
              </a:rPr>
              <a:t>Noise</a:t>
            </a:r>
          </a:p>
        </p:txBody>
      </p:sp>
      <p:grpSp>
        <p:nvGrpSpPr>
          <p:cNvPr id="2" name="Group 19">
            <a:extLst>
              <a:ext uri="{FF2B5EF4-FFF2-40B4-BE49-F238E27FC236}">
                <a16:creationId xmlns:a16="http://schemas.microsoft.com/office/drawing/2014/main" id="{D30CED80-E553-BACC-B5FA-583FA03DAD11}"/>
              </a:ext>
            </a:extLst>
          </p:cNvPr>
          <p:cNvGrpSpPr>
            <a:grpSpLocks/>
          </p:cNvGrpSpPr>
          <p:nvPr/>
        </p:nvGrpSpPr>
        <p:grpSpPr bwMode="auto">
          <a:xfrm>
            <a:off x="2796251" y="2972805"/>
            <a:ext cx="2693747" cy="1984153"/>
            <a:chOff x="990600" y="2346325"/>
            <a:chExt cx="2838450" cy="2090738"/>
          </a:xfrm>
        </p:grpSpPr>
        <p:pic>
          <p:nvPicPr>
            <p:cNvPr id="57355" name="Picture 3">
              <a:extLst>
                <a:ext uri="{FF2B5EF4-FFF2-40B4-BE49-F238E27FC236}">
                  <a16:creationId xmlns:a16="http://schemas.microsoft.com/office/drawing/2014/main" id="{2691ABFC-2707-8624-890C-8CF594A872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667000"/>
              <a:ext cx="283845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6" name="TextBox 9">
              <a:extLst>
                <a:ext uri="{FF2B5EF4-FFF2-40B4-BE49-F238E27FC236}">
                  <a16:creationId xmlns:a16="http://schemas.microsoft.com/office/drawing/2014/main" id="{95D28627-561C-A3F2-4F09-3C608C9E2C91}"/>
                </a:ext>
              </a:extLst>
            </p:cNvPr>
            <p:cNvSpPr txBox="1">
              <a:spLocks noChangeArrowheads="1"/>
            </p:cNvSpPr>
            <p:nvPr/>
          </p:nvSpPr>
          <p:spPr bwMode="auto">
            <a:xfrm>
              <a:off x="2667000" y="3352800"/>
              <a:ext cx="69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solidFill>
                    <a:srgbClr val="0000FF"/>
                  </a:solidFill>
                  <a:latin typeface="Arial" panose="020B0604020202020204" pitchFamily="34" charset="0"/>
                </a:rPr>
                <a:t>Filter</a:t>
              </a:r>
            </a:p>
          </p:txBody>
        </p:sp>
        <p:sp>
          <p:nvSpPr>
            <p:cNvPr id="57357" name="TextBox 10">
              <a:extLst>
                <a:ext uri="{FF2B5EF4-FFF2-40B4-BE49-F238E27FC236}">
                  <a16:creationId xmlns:a16="http://schemas.microsoft.com/office/drawing/2014/main" id="{59530EC5-DE92-E452-633B-6B3FAF8DFB6F}"/>
                </a:ext>
              </a:extLst>
            </p:cNvPr>
            <p:cNvSpPr txBox="1">
              <a:spLocks noChangeArrowheads="1"/>
            </p:cNvSpPr>
            <p:nvPr/>
          </p:nvSpPr>
          <p:spPr bwMode="auto">
            <a:xfrm>
              <a:off x="1600200" y="2346325"/>
              <a:ext cx="1806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ja-JP" altLang="en-US" sz="1800">
                  <a:latin typeface="Arial" panose="020B0604020202020204" pitchFamily="34" charset="0"/>
                </a:rPr>
                <a:t>‘</a:t>
              </a:r>
              <a:r>
                <a:rPr lang="en-US" altLang="ja-JP" sz="1800">
                  <a:latin typeface="Arial" panose="020B0604020202020204" pitchFamily="34" charset="0"/>
                </a:rPr>
                <a:t>Whitening</a:t>
              </a:r>
              <a:r>
                <a:rPr lang="ja-JP" altLang="en-US" sz="1800">
                  <a:latin typeface="Arial" panose="020B0604020202020204" pitchFamily="34" charset="0"/>
                </a:rPr>
                <a:t>’</a:t>
              </a:r>
              <a:r>
                <a:rPr lang="en-US" altLang="ja-JP" sz="1800">
                  <a:latin typeface="Arial" panose="020B0604020202020204" pitchFamily="34" charset="0"/>
                </a:rPr>
                <a:t> filter</a:t>
              </a:r>
              <a:endParaRPr lang="en-US" altLang="en-US" sz="1800">
                <a:latin typeface="Arial" panose="020B0604020202020204" pitchFamily="34" charset="0"/>
              </a:endParaRPr>
            </a:p>
          </p:txBody>
        </p:sp>
      </p:grpSp>
      <p:grpSp>
        <p:nvGrpSpPr>
          <p:cNvPr id="3" name="Group 13">
            <a:extLst>
              <a:ext uri="{FF2B5EF4-FFF2-40B4-BE49-F238E27FC236}">
                <a16:creationId xmlns:a16="http://schemas.microsoft.com/office/drawing/2014/main" id="{5BD63569-A5E9-43B3-E270-F82A90AB5EF3}"/>
              </a:ext>
            </a:extLst>
          </p:cNvPr>
          <p:cNvGrpSpPr>
            <a:grpSpLocks/>
          </p:cNvGrpSpPr>
          <p:nvPr/>
        </p:nvGrpSpPr>
        <p:grpSpPr bwMode="auto">
          <a:xfrm>
            <a:off x="2819401" y="4983549"/>
            <a:ext cx="2684708" cy="1771726"/>
            <a:chOff x="990600" y="4495800"/>
            <a:chExt cx="2828925" cy="1866900"/>
          </a:xfrm>
        </p:grpSpPr>
        <p:pic>
          <p:nvPicPr>
            <p:cNvPr id="57353" name="Picture 4">
              <a:extLst>
                <a:ext uri="{FF2B5EF4-FFF2-40B4-BE49-F238E27FC236}">
                  <a16:creationId xmlns:a16="http://schemas.microsoft.com/office/drawing/2014/main" id="{C7979520-3CC2-6F28-CC1D-7B42616AB5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495800"/>
              <a:ext cx="2828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TextBox 11">
              <a:extLst>
                <a:ext uri="{FF2B5EF4-FFF2-40B4-BE49-F238E27FC236}">
                  <a16:creationId xmlns:a16="http://schemas.microsoft.com/office/drawing/2014/main" id="{8651D9C6-583A-7CF1-B780-4640404A7F52}"/>
                </a:ext>
              </a:extLst>
            </p:cNvPr>
            <p:cNvSpPr txBox="1">
              <a:spLocks noChangeArrowheads="1"/>
            </p:cNvSpPr>
            <p:nvPr/>
          </p:nvSpPr>
          <p:spPr bwMode="auto">
            <a:xfrm>
              <a:off x="2133600" y="5181600"/>
              <a:ext cx="1223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solidFill>
                    <a:srgbClr val="FF0000"/>
                  </a:solidFill>
                  <a:latin typeface="Arial" panose="020B0604020202020204" pitchFamily="34" charset="0"/>
                </a:rPr>
                <a:t>Response</a:t>
              </a:r>
            </a:p>
            <a:p>
              <a:pPr>
                <a:spcBef>
                  <a:spcPct val="0"/>
                </a:spcBef>
                <a:buFontTx/>
                <a:buNone/>
              </a:pPr>
              <a:r>
                <a:rPr lang="en-US" altLang="en-US" sz="1800">
                  <a:latin typeface="Arial" panose="020B0604020202020204" pitchFamily="34" charset="0"/>
                </a:rPr>
                <a:t>Noise</a:t>
              </a:r>
            </a:p>
          </p:txBody>
        </p:sp>
      </p:grpSp>
      <p:sp>
        <p:nvSpPr>
          <p:cNvPr id="57350" name="TextBox 14">
            <a:extLst>
              <a:ext uri="{FF2B5EF4-FFF2-40B4-BE49-F238E27FC236}">
                <a16:creationId xmlns:a16="http://schemas.microsoft.com/office/drawing/2014/main" id="{BC3F4598-5077-3E58-504B-839453137078}"/>
              </a:ext>
            </a:extLst>
          </p:cNvPr>
          <p:cNvSpPr txBox="1">
            <a:spLocks noChangeArrowheads="1"/>
          </p:cNvSpPr>
          <p:nvPr/>
        </p:nvSpPr>
        <p:spPr bwMode="auto">
          <a:xfrm>
            <a:off x="5197033" y="1398173"/>
            <a:ext cx="4429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dirty="0">
                <a:solidFill>
                  <a:srgbClr val="FF0000"/>
                </a:solidFill>
              </a:rPr>
              <a:t>1/</a:t>
            </a:r>
            <a:r>
              <a:rPr lang="en-US" altLang="en-US" sz="1800" i="1" dirty="0">
                <a:solidFill>
                  <a:srgbClr val="FF0000"/>
                </a:solidFill>
              </a:rPr>
              <a:t>f</a:t>
            </a:r>
            <a:endParaRPr lang="en-US" altLang="en-US" sz="1800" dirty="0">
              <a:solidFill>
                <a:srgbClr val="FF0000"/>
              </a:solidFill>
            </a:endParaRPr>
          </a:p>
        </p:txBody>
      </p:sp>
      <p:sp>
        <p:nvSpPr>
          <p:cNvPr id="5" name="TextBox 4">
            <a:extLst>
              <a:ext uri="{FF2B5EF4-FFF2-40B4-BE49-F238E27FC236}">
                <a16:creationId xmlns:a16="http://schemas.microsoft.com/office/drawing/2014/main" id="{3EF49C44-7BC9-8F59-494E-5A5D3BE0400C}"/>
              </a:ext>
            </a:extLst>
          </p:cNvPr>
          <p:cNvSpPr txBox="1"/>
          <p:nvPr/>
        </p:nvSpPr>
        <p:spPr>
          <a:xfrm>
            <a:off x="4921987" y="1343830"/>
            <a:ext cx="1073699" cy="769441"/>
          </a:xfrm>
          <a:prstGeom prst="rect">
            <a:avLst/>
          </a:prstGeom>
          <a:noFill/>
        </p:spPr>
        <p:txBody>
          <a:bodyPr wrap="square" rtlCol="0">
            <a:spAutoFit/>
          </a:bodyPr>
          <a:lstStyle/>
          <a:p>
            <a:r>
              <a:rPr lang="en-US" sz="2200" dirty="0">
                <a:solidFill>
                  <a:srgbClr val="FF0000"/>
                </a:solidFill>
              </a:rPr>
              <a:t>∝</a:t>
            </a:r>
          </a:p>
          <a:p>
            <a:endParaRPr lang="en-US" sz="2200" dirty="0">
              <a:solidFill>
                <a:srgbClr val="FF0000"/>
              </a:solidFill>
            </a:endParaRPr>
          </a:p>
        </p:txBody>
      </p:sp>
      <p:sp>
        <p:nvSpPr>
          <p:cNvPr id="4" name="TextBox 3">
            <a:extLst>
              <a:ext uri="{FF2B5EF4-FFF2-40B4-BE49-F238E27FC236}">
                <a16:creationId xmlns:a16="http://schemas.microsoft.com/office/drawing/2014/main" id="{FC239A37-1013-5A46-AF06-5856E05F54AF}"/>
              </a:ext>
            </a:extLst>
          </p:cNvPr>
          <p:cNvSpPr txBox="1"/>
          <p:nvPr/>
        </p:nvSpPr>
        <p:spPr>
          <a:xfrm>
            <a:off x="6676658" y="5815568"/>
            <a:ext cx="2467342" cy="923330"/>
          </a:xfrm>
          <a:prstGeom prst="rect">
            <a:avLst/>
          </a:prstGeom>
          <a:noFill/>
        </p:spPr>
        <p:txBody>
          <a:bodyPr wrap="none" rtlCol="0">
            <a:spAutoFit/>
          </a:bodyPr>
          <a:lstStyle/>
          <a:p>
            <a:r>
              <a:rPr lang="en-US" dirty="0"/>
              <a:t>Van </a:t>
            </a:r>
            <a:r>
              <a:rPr lang="en-US" dirty="0" err="1"/>
              <a:t>Hateren</a:t>
            </a:r>
            <a:r>
              <a:rPr lang="en-US" dirty="0"/>
              <a:t> (1993)</a:t>
            </a:r>
          </a:p>
          <a:p>
            <a:r>
              <a:rPr lang="en-US" dirty="0" err="1"/>
              <a:t>Atick</a:t>
            </a:r>
            <a:r>
              <a:rPr lang="en-US" dirty="0"/>
              <a:t> &amp; Redlich (1990)</a:t>
            </a:r>
          </a:p>
          <a:p>
            <a:r>
              <a:rPr lang="en-US" dirty="0" err="1"/>
              <a:t>Linkser</a:t>
            </a:r>
            <a:r>
              <a:rPr lang="en-US" dirty="0"/>
              <a:t>, </a:t>
            </a:r>
            <a:r>
              <a:rPr lang="en-US" i="1" dirty="0"/>
              <a:t>(</a:t>
            </a:r>
            <a:r>
              <a:rPr lang="en-US" dirty="0"/>
              <a:t>1988)</a:t>
            </a:r>
          </a:p>
        </p:txBody>
      </p:sp>
      <p:grpSp>
        <p:nvGrpSpPr>
          <p:cNvPr id="7" name="Group 6">
            <a:extLst>
              <a:ext uri="{FF2B5EF4-FFF2-40B4-BE49-F238E27FC236}">
                <a16:creationId xmlns:a16="http://schemas.microsoft.com/office/drawing/2014/main" id="{86BB02FF-FEE6-AC80-A7F4-FC78E3B34C84}"/>
              </a:ext>
            </a:extLst>
          </p:cNvPr>
          <p:cNvGrpSpPr/>
          <p:nvPr/>
        </p:nvGrpSpPr>
        <p:grpSpPr>
          <a:xfrm>
            <a:off x="25400" y="609600"/>
            <a:ext cx="9097963" cy="750056"/>
            <a:chOff x="25400" y="609600"/>
            <a:chExt cx="9097963" cy="750056"/>
          </a:xfrm>
        </p:grpSpPr>
        <p:sp>
          <p:nvSpPr>
            <p:cNvPr id="14" name="TextBox 7">
              <a:extLst>
                <a:ext uri="{FF2B5EF4-FFF2-40B4-BE49-F238E27FC236}">
                  <a16:creationId xmlns:a16="http://schemas.microsoft.com/office/drawing/2014/main" id="{1FD1717A-E9FF-C07B-DD7E-DBA0FFE342D5}"/>
                </a:ext>
              </a:extLst>
            </p:cNvPr>
            <p:cNvSpPr txBox="1">
              <a:spLocks noChangeArrowheads="1"/>
            </p:cNvSpPr>
            <p:nvPr/>
          </p:nvSpPr>
          <p:spPr bwMode="auto">
            <a:xfrm>
              <a:off x="25400" y="609600"/>
              <a:ext cx="9097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2000">
                  <a:latin typeface="Arial" panose="020B0604020202020204" pitchFamily="34" charset="0"/>
                </a:rPr>
                <a:t>increases total entropy but limits noise entropy - whitens but also cuts out noise</a:t>
              </a:r>
            </a:p>
          </p:txBody>
        </p:sp>
        <p:sp>
          <p:nvSpPr>
            <p:cNvPr id="6" name="TextBox 5">
              <a:extLst>
                <a:ext uri="{FF2B5EF4-FFF2-40B4-BE49-F238E27FC236}">
                  <a16:creationId xmlns:a16="http://schemas.microsoft.com/office/drawing/2014/main" id="{1E44D773-8E5C-0BDE-268A-534AD0E6EBEB}"/>
                </a:ext>
              </a:extLst>
            </p:cNvPr>
            <p:cNvSpPr txBox="1"/>
            <p:nvPr/>
          </p:nvSpPr>
          <p:spPr>
            <a:xfrm>
              <a:off x="1843725" y="1005713"/>
              <a:ext cx="4224233" cy="353943"/>
            </a:xfrm>
            <a:prstGeom prst="rect">
              <a:avLst/>
            </a:prstGeom>
            <a:noFill/>
          </p:spPr>
          <p:txBody>
            <a:bodyPr wrap="none" rtlCol="0">
              <a:spAutoFit/>
            </a:bodyPr>
            <a:lstStyle/>
            <a:p>
              <a:r>
                <a:rPr lang="en-US" sz="1700" dirty="0">
                  <a:latin typeface="Times New Roman" panose="02020603050405020304" pitchFamily="18" charset="0"/>
                  <a:cs typeface="Times New Roman" panose="02020603050405020304" pitchFamily="18" charset="0"/>
                </a:rPr>
                <a:t>I(</a:t>
              </a:r>
              <a:r>
                <a:rPr lang="en-US" sz="1700" i="1" dirty="0">
                  <a:latin typeface="Times New Roman" panose="02020603050405020304" pitchFamily="18" charset="0"/>
                  <a:cs typeface="Times New Roman" panose="02020603050405020304" pitchFamily="18" charset="0"/>
                </a:rPr>
                <a:t>S</a:t>
              </a:r>
              <a:r>
                <a:rPr lang="en-US" sz="1700" dirty="0">
                  <a:latin typeface="Times New Roman" panose="02020603050405020304" pitchFamily="18" charset="0"/>
                  <a:cs typeface="Times New Roman" panose="02020603050405020304" pitchFamily="18" charset="0"/>
                </a:rPr>
                <a:t>;</a:t>
              </a:r>
              <a:r>
                <a:rPr lang="en-US" sz="1700" i="1" dirty="0">
                  <a:latin typeface="Times New Roman" panose="02020603050405020304" pitchFamily="18" charset="0"/>
                  <a:cs typeface="Times New Roman" panose="02020603050405020304" pitchFamily="18" charset="0"/>
                </a:rPr>
                <a:t>R</a:t>
              </a:r>
              <a:r>
                <a:rPr lang="en-US" sz="1700" dirty="0">
                  <a:latin typeface="Times New Roman" panose="02020603050405020304" pitchFamily="18" charset="0"/>
                  <a:cs typeface="Times New Roman" panose="02020603050405020304" pitchFamily="18" charset="0"/>
                </a:rPr>
                <a:t>) = </a:t>
              </a:r>
              <a:r>
                <a:rPr lang="en-US" sz="1700" dirty="0">
                  <a:solidFill>
                    <a:srgbClr val="1221FF"/>
                  </a:solidFill>
                  <a:latin typeface="Times New Roman" panose="02020603050405020304" pitchFamily="18" charset="0"/>
                  <a:cs typeface="Times New Roman" panose="02020603050405020304" pitchFamily="18" charset="0"/>
                </a:rPr>
                <a:t>H(</a:t>
              </a:r>
              <a:r>
                <a:rPr lang="en-US" sz="1700" i="1" dirty="0">
                  <a:solidFill>
                    <a:srgbClr val="1221FF"/>
                  </a:solidFill>
                  <a:latin typeface="Times New Roman" panose="02020603050405020304" pitchFamily="18" charset="0"/>
                  <a:cs typeface="Times New Roman" panose="02020603050405020304" pitchFamily="18" charset="0"/>
                </a:rPr>
                <a:t>F(</a:t>
              </a:r>
              <a:r>
                <a:rPr lang="en-US" sz="1700" i="1" dirty="0" err="1">
                  <a:solidFill>
                    <a:srgbClr val="1221FF"/>
                  </a:solidFill>
                  <a:latin typeface="Times New Roman" panose="02020603050405020304" pitchFamily="18" charset="0"/>
                  <a:cs typeface="Times New Roman" panose="02020603050405020304" pitchFamily="18" charset="0"/>
                </a:rPr>
                <a:t>S+N</a:t>
              </a:r>
              <a:r>
                <a:rPr lang="en-US" sz="1700" i="1" baseline="-25000" dirty="0" err="1">
                  <a:solidFill>
                    <a:srgbClr val="1221FF"/>
                  </a:solidFill>
                  <a:latin typeface="Times New Roman" panose="02020603050405020304" pitchFamily="18" charset="0"/>
                  <a:cs typeface="Times New Roman" panose="02020603050405020304" pitchFamily="18" charset="0"/>
                </a:rPr>
                <a:t>i</a:t>
              </a:r>
              <a:r>
                <a:rPr lang="en-US" sz="1700" i="1" baseline="-25000" dirty="0">
                  <a:solidFill>
                    <a:srgbClr val="1221FF"/>
                  </a:solidFill>
                  <a:latin typeface="Times New Roman" panose="02020603050405020304" pitchFamily="18" charset="0"/>
                  <a:cs typeface="Times New Roman" panose="02020603050405020304" pitchFamily="18" charset="0"/>
                </a:rPr>
                <a:t> </a:t>
              </a:r>
              <a:r>
                <a:rPr lang="en-US" sz="1700" i="1" dirty="0">
                  <a:solidFill>
                    <a:srgbClr val="1221FF"/>
                  </a:solidFill>
                  <a:latin typeface="Times New Roman" panose="02020603050405020304" pitchFamily="18" charset="0"/>
                  <a:cs typeface="Times New Roman" panose="02020603050405020304" pitchFamily="18" charset="0"/>
                </a:rPr>
                <a:t>)+N</a:t>
              </a:r>
              <a:r>
                <a:rPr lang="en-US" sz="1700" i="1" baseline="-25000" dirty="0">
                  <a:solidFill>
                    <a:srgbClr val="1221FF"/>
                  </a:solidFill>
                  <a:latin typeface="Times New Roman" panose="02020603050405020304" pitchFamily="18" charset="0"/>
                  <a:cs typeface="Times New Roman" panose="02020603050405020304" pitchFamily="18" charset="0"/>
                </a:rPr>
                <a:t>e </a:t>
              </a:r>
              <a:r>
                <a:rPr lang="en-US" sz="1700" dirty="0">
                  <a:solidFill>
                    <a:srgbClr val="1221FF"/>
                  </a:solidFill>
                  <a:latin typeface="Times New Roman" panose="02020603050405020304" pitchFamily="18" charset="0"/>
                  <a:cs typeface="Times New Roman" panose="02020603050405020304" pitchFamily="18" charset="0"/>
                </a:rPr>
                <a:t>)</a:t>
              </a:r>
              <a:r>
                <a:rPr lang="en-US" sz="1700" dirty="0">
                  <a:latin typeface="Times New Roman" panose="02020603050405020304" pitchFamily="18" charset="0"/>
                  <a:cs typeface="Times New Roman" panose="02020603050405020304" pitchFamily="18" charset="0"/>
                </a:rPr>
                <a:t> – </a:t>
              </a:r>
              <a:r>
                <a:rPr lang="en-US" sz="1700" dirty="0">
                  <a:solidFill>
                    <a:srgbClr val="FF0000"/>
                  </a:solidFill>
                  <a:latin typeface="Times New Roman" panose="02020603050405020304" pitchFamily="18" charset="0"/>
                  <a:cs typeface="Times New Roman" panose="02020603050405020304" pitchFamily="18" charset="0"/>
                </a:rPr>
                <a:t>H(</a:t>
              </a:r>
              <a:r>
                <a:rPr lang="en-US" sz="1700" i="1" dirty="0">
                  <a:solidFill>
                    <a:srgbClr val="FF0000"/>
                  </a:solidFill>
                  <a:latin typeface="Times New Roman" panose="02020603050405020304" pitchFamily="18" charset="0"/>
                  <a:cs typeface="Times New Roman" panose="02020603050405020304" pitchFamily="18" charset="0"/>
                </a:rPr>
                <a:t>F(</a:t>
              </a:r>
              <a:r>
                <a:rPr lang="en-US" sz="1700" i="1" dirty="0" err="1">
                  <a:solidFill>
                    <a:srgbClr val="FF0000"/>
                  </a:solidFill>
                  <a:latin typeface="Times New Roman" panose="02020603050405020304" pitchFamily="18" charset="0"/>
                  <a:cs typeface="Times New Roman" panose="02020603050405020304" pitchFamily="18" charset="0"/>
                </a:rPr>
                <a:t>S+N</a:t>
              </a:r>
              <a:r>
                <a:rPr lang="en-US" sz="1700" i="1" baseline="-25000" dirty="0" err="1">
                  <a:solidFill>
                    <a:srgbClr val="FF0000"/>
                  </a:solidFill>
                  <a:latin typeface="Times New Roman" panose="02020603050405020304" pitchFamily="18" charset="0"/>
                  <a:cs typeface="Times New Roman" panose="02020603050405020304" pitchFamily="18" charset="0"/>
                </a:rPr>
                <a:t>i</a:t>
              </a:r>
              <a:r>
                <a:rPr lang="en-US" sz="1700" i="1" baseline="-25000" dirty="0">
                  <a:solidFill>
                    <a:srgbClr val="FF0000"/>
                  </a:solidFill>
                  <a:latin typeface="Times New Roman" panose="02020603050405020304" pitchFamily="18" charset="0"/>
                  <a:cs typeface="Times New Roman" panose="02020603050405020304" pitchFamily="18" charset="0"/>
                </a:rPr>
                <a:t> </a:t>
              </a:r>
              <a:r>
                <a:rPr lang="en-US" sz="1700" i="1" dirty="0">
                  <a:solidFill>
                    <a:srgbClr val="FF0000"/>
                  </a:solidFill>
                  <a:latin typeface="Times New Roman" panose="02020603050405020304" pitchFamily="18" charset="0"/>
                  <a:cs typeface="Times New Roman" panose="02020603050405020304" pitchFamily="18" charset="0"/>
                </a:rPr>
                <a:t>)+N</a:t>
              </a:r>
              <a:r>
                <a:rPr lang="en-US" sz="1700" i="1" baseline="-25000" dirty="0">
                  <a:solidFill>
                    <a:srgbClr val="FF0000"/>
                  </a:solidFill>
                  <a:latin typeface="Times New Roman" panose="02020603050405020304" pitchFamily="18" charset="0"/>
                  <a:cs typeface="Times New Roman" panose="02020603050405020304" pitchFamily="18" charset="0"/>
                </a:rPr>
                <a:t>e </a:t>
              </a:r>
              <a:r>
                <a:rPr lang="en-US" sz="1700" dirty="0">
                  <a:solidFill>
                    <a:srgbClr val="FF0000"/>
                  </a:solidFill>
                  <a:latin typeface="Times New Roman" panose="02020603050405020304" pitchFamily="18" charset="0"/>
                  <a:cs typeface="Times New Roman" panose="02020603050405020304" pitchFamily="18" charset="0"/>
                </a:rPr>
                <a:t>|S)</a:t>
              </a:r>
            </a:p>
          </p:txBody>
        </p:sp>
      </p:grpSp>
    </p:spTree>
    <p:extLst>
      <p:ext uri="{BB962C8B-B14F-4D97-AF65-F5344CB8AC3E}">
        <p14:creationId xmlns:p14="http://schemas.microsoft.com/office/powerpoint/2010/main" val="41239041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2">
            <a:extLst>
              <a:ext uri="{FF2B5EF4-FFF2-40B4-BE49-F238E27FC236}">
                <a16:creationId xmlns:a16="http://schemas.microsoft.com/office/drawing/2014/main" id="{8BEA2F1C-08A4-7D63-A30E-45245035A244}"/>
              </a:ext>
            </a:extLst>
          </p:cNvPr>
          <p:cNvSpPr txBox="1">
            <a:spLocks noChangeArrowheads="1"/>
          </p:cNvSpPr>
          <p:nvPr/>
        </p:nvSpPr>
        <p:spPr bwMode="auto">
          <a:xfrm>
            <a:off x="3505200" y="1524000"/>
            <a:ext cx="2152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6000" dirty="0">
                <a:latin typeface="Arial" panose="020B0604020202020204" pitchFamily="34" charset="0"/>
              </a:rPr>
              <a:t>How?</a:t>
            </a:r>
          </a:p>
        </p:txBody>
      </p:sp>
      <p:sp>
        <p:nvSpPr>
          <p:cNvPr id="3" name="TextBox 2">
            <a:extLst>
              <a:ext uri="{FF2B5EF4-FFF2-40B4-BE49-F238E27FC236}">
                <a16:creationId xmlns:a16="http://schemas.microsoft.com/office/drawing/2014/main" id="{21774B20-0CFE-EBC8-9F92-E3E13EB40B3E}"/>
              </a:ext>
            </a:extLst>
          </p:cNvPr>
          <p:cNvSpPr txBox="1">
            <a:spLocks noChangeArrowheads="1"/>
          </p:cNvSpPr>
          <p:nvPr/>
        </p:nvSpPr>
        <p:spPr bwMode="auto">
          <a:xfrm>
            <a:off x="1295400" y="3352800"/>
            <a:ext cx="70627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3000">
                <a:latin typeface="Arial" panose="020B0604020202020204" pitchFamily="34" charset="0"/>
              </a:rPr>
              <a:t>What are the mechanisms of a function?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Screen Shot 2016-05-18 at 9.58.17 AM.png">
            <a:extLst>
              <a:ext uri="{FF2B5EF4-FFF2-40B4-BE49-F238E27FC236}">
                <a16:creationId xmlns:a16="http://schemas.microsoft.com/office/drawing/2014/main" id="{4CBEF35B-A991-598A-2F6F-BCFE43E704AE}"/>
              </a:ext>
            </a:extLst>
          </p:cNvPr>
          <p:cNvPicPr>
            <a:picLocks noChangeAspect="1"/>
          </p:cNvPicPr>
          <p:nvPr/>
        </p:nvPicPr>
        <p:blipFill>
          <a:blip r:embed="rId2">
            <a:extLst>
              <a:ext uri="{28A0092B-C50C-407E-A947-70E740481C1C}">
                <a14:useLocalDpi xmlns:a14="http://schemas.microsoft.com/office/drawing/2010/main" val="0"/>
              </a:ext>
            </a:extLst>
          </a:blip>
          <a:srcRect b="1457"/>
          <a:stretch>
            <a:fillRect/>
          </a:stretch>
        </p:blipFill>
        <p:spPr bwMode="auto">
          <a:xfrm>
            <a:off x="0" y="1981200"/>
            <a:ext cx="91440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Box 2">
            <a:extLst>
              <a:ext uri="{FF2B5EF4-FFF2-40B4-BE49-F238E27FC236}">
                <a16:creationId xmlns:a16="http://schemas.microsoft.com/office/drawing/2014/main" id="{382E5EA2-AD87-9FF7-EE86-FFEDFB62E0EE}"/>
              </a:ext>
            </a:extLst>
          </p:cNvPr>
          <p:cNvSpPr txBox="1">
            <a:spLocks noChangeArrowheads="1"/>
          </p:cNvSpPr>
          <p:nvPr/>
        </p:nvSpPr>
        <p:spPr bwMode="auto">
          <a:xfrm>
            <a:off x="2209800" y="1866900"/>
            <a:ext cx="1223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High SNR</a:t>
            </a:r>
          </a:p>
          <a:p>
            <a:pPr>
              <a:spcBef>
                <a:spcPct val="0"/>
              </a:spcBef>
              <a:buFontTx/>
              <a:buNone/>
            </a:pPr>
            <a:r>
              <a:rPr lang="en-US" altLang="en-US" sz="1800">
                <a:latin typeface="Arial" panose="020B0604020202020204" pitchFamily="34" charset="0"/>
              </a:rPr>
              <a:t>Low SNR</a:t>
            </a:r>
          </a:p>
        </p:txBody>
      </p:sp>
      <p:sp>
        <p:nvSpPr>
          <p:cNvPr id="59395" name="TextBox 3">
            <a:extLst>
              <a:ext uri="{FF2B5EF4-FFF2-40B4-BE49-F238E27FC236}">
                <a16:creationId xmlns:a16="http://schemas.microsoft.com/office/drawing/2014/main" id="{14EB4FFC-9764-B38C-1C5E-3B18DC29BE88}"/>
              </a:ext>
            </a:extLst>
          </p:cNvPr>
          <p:cNvSpPr txBox="1">
            <a:spLocks noChangeArrowheads="1"/>
          </p:cNvSpPr>
          <p:nvPr/>
        </p:nvSpPr>
        <p:spPr bwMode="auto">
          <a:xfrm>
            <a:off x="762000" y="1143000"/>
            <a:ext cx="3276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rPr>
              <a:t>Filter to whiten in the presence of noise</a:t>
            </a:r>
          </a:p>
        </p:txBody>
      </p:sp>
      <p:cxnSp>
        <p:nvCxnSpPr>
          <p:cNvPr id="59396" name="Straight Connector 5">
            <a:extLst>
              <a:ext uri="{FF2B5EF4-FFF2-40B4-BE49-F238E27FC236}">
                <a16:creationId xmlns:a16="http://schemas.microsoft.com/office/drawing/2014/main" id="{540888ED-67EA-0873-0113-20FD7C4C9358}"/>
              </a:ext>
            </a:extLst>
          </p:cNvPr>
          <p:cNvCxnSpPr>
            <a:cxnSpLocks noChangeShapeType="1"/>
          </p:cNvCxnSpPr>
          <p:nvPr/>
        </p:nvCxnSpPr>
        <p:spPr bwMode="auto">
          <a:xfrm>
            <a:off x="3352800" y="2095500"/>
            <a:ext cx="91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59397" name="Straight Connector 6">
            <a:extLst>
              <a:ext uri="{FF2B5EF4-FFF2-40B4-BE49-F238E27FC236}">
                <a16:creationId xmlns:a16="http://schemas.microsoft.com/office/drawing/2014/main" id="{FF5160DF-F3E1-501E-9F92-6F75DAD60AA9}"/>
              </a:ext>
            </a:extLst>
          </p:cNvPr>
          <p:cNvCxnSpPr>
            <a:cxnSpLocks noChangeShapeType="1"/>
          </p:cNvCxnSpPr>
          <p:nvPr/>
        </p:nvCxnSpPr>
        <p:spPr bwMode="auto">
          <a:xfrm>
            <a:off x="3352800" y="2336800"/>
            <a:ext cx="9144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cxnSp>
      <p:sp>
        <p:nvSpPr>
          <p:cNvPr id="59398" name="TextBox 1">
            <a:extLst>
              <a:ext uri="{FF2B5EF4-FFF2-40B4-BE49-F238E27FC236}">
                <a16:creationId xmlns:a16="http://schemas.microsoft.com/office/drawing/2014/main" id="{AA971D28-7BBF-89EB-38BF-B8199ABFDD5F}"/>
              </a:ext>
            </a:extLst>
          </p:cNvPr>
          <p:cNvSpPr txBox="1">
            <a:spLocks noChangeArrowheads="1"/>
          </p:cNvSpPr>
          <p:nvPr/>
        </p:nvSpPr>
        <p:spPr bwMode="auto">
          <a:xfrm>
            <a:off x="493713" y="762000"/>
            <a:ext cx="3852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u="sng">
                <a:latin typeface="Arial" panose="020B0604020202020204" pitchFamily="34" charset="0"/>
              </a:rPr>
              <a:t>High SNR  – increase total entropy</a:t>
            </a:r>
          </a:p>
        </p:txBody>
      </p:sp>
      <p:sp>
        <p:nvSpPr>
          <p:cNvPr id="59399" name="TextBox 7">
            <a:extLst>
              <a:ext uri="{FF2B5EF4-FFF2-40B4-BE49-F238E27FC236}">
                <a16:creationId xmlns:a16="http://schemas.microsoft.com/office/drawing/2014/main" id="{DFBBDF9B-DD62-07CA-AD70-CB9BEC963EF8}"/>
              </a:ext>
            </a:extLst>
          </p:cNvPr>
          <p:cNvSpPr txBox="1">
            <a:spLocks noChangeArrowheads="1"/>
          </p:cNvSpPr>
          <p:nvPr/>
        </p:nvSpPr>
        <p:spPr bwMode="auto">
          <a:xfrm>
            <a:off x="4953000" y="762000"/>
            <a:ext cx="357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u="sng">
                <a:latin typeface="Arial" panose="020B0604020202020204" pitchFamily="34" charset="0"/>
              </a:rPr>
              <a:t>Low SNR – reduce noise entropy</a:t>
            </a:r>
          </a:p>
        </p:txBody>
      </p:sp>
      <p:sp>
        <p:nvSpPr>
          <p:cNvPr id="59400" name="TextBox 2">
            <a:extLst>
              <a:ext uri="{FF2B5EF4-FFF2-40B4-BE49-F238E27FC236}">
                <a16:creationId xmlns:a16="http://schemas.microsoft.com/office/drawing/2014/main" id="{8366411B-DCC2-4EF8-9341-DEDE569AE692}"/>
              </a:ext>
            </a:extLst>
          </p:cNvPr>
          <p:cNvSpPr txBox="1">
            <a:spLocks noChangeArrowheads="1"/>
          </p:cNvSpPr>
          <p:nvPr/>
        </p:nvSpPr>
        <p:spPr bwMode="auto">
          <a:xfrm>
            <a:off x="1905000" y="228600"/>
            <a:ext cx="5378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600">
                <a:latin typeface="Arial" panose="020B0604020202020204" pitchFamily="34" charset="0"/>
              </a:rPr>
              <a:t>Adapting to different levels of noise</a:t>
            </a:r>
          </a:p>
        </p:txBody>
      </p:sp>
      <p:sp>
        <p:nvSpPr>
          <p:cNvPr id="59401" name="TextBox 3">
            <a:extLst>
              <a:ext uri="{FF2B5EF4-FFF2-40B4-BE49-F238E27FC236}">
                <a16:creationId xmlns:a16="http://schemas.microsoft.com/office/drawing/2014/main" id="{EE1F04C5-DC3F-8AC7-8EAC-6FF124456076}"/>
              </a:ext>
            </a:extLst>
          </p:cNvPr>
          <p:cNvSpPr txBox="1">
            <a:spLocks noChangeArrowheads="1"/>
          </p:cNvSpPr>
          <p:nvPr/>
        </p:nvSpPr>
        <p:spPr bwMode="auto">
          <a:xfrm>
            <a:off x="5105400" y="12192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rPr>
              <a:t>Low pass filter reduces noise</a:t>
            </a:r>
          </a:p>
        </p:txBody>
      </p:sp>
      <p:sp>
        <p:nvSpPr>
          <p:cNvPr id="59402" name="Rectangle 1">
            <a:extLst>
              <a:ext uri="{FF2B5EF4-FFF2-40B4-BE49-F238E27FC236}">
                <a16:creationId xmlns:a16="http://schemas.microsoft.com/office/drawing/2014/main" id="{E6391065-FB69-ABA6-8A49-06EECD400BF3}"/>
              </a:ext>
            </a:extLst>
          </p:cNvPr>
          <p:cNvSpPr>
            <a:spLocks noChangeArrowheads="1"/>
          </p:cNvSpPr>
          <p:nvPr/>
        </p:nvSpPr>
        <p:spPr bwMode="auto">
          <a:xfrm>
            <a:off x="8077200" y="5867400"/>
            <a:ext cx="685800" cy="609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9">
            <a:extLst>
              <a:ext uri="{FF2B5EF4-FFF2-40B4-BE49-F238E27FC236}">
                <a16:creationId xmlns:a16="http://schemas.microsoft.com/office/drawing/2014/main" id="{FD4F168A-C62C-B0B5-77D3-1180157B0FC6}"/>
              </a:ext>
            </a:extLst>
          </p:cNvPr>
          <p:cNvSpPr txBox="1">
            <a:spLocks noChangeArrowheads="1"/>
          </p:cNvSpPr>
          <p:nvPr/>
        </p:nvSpPr>
        <p:spPr bwMode="auto">
          <a:xfrm>
            <a:off x="1524000" y="304800"/>
            <a:ext cx="612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u="sng">
                <a:latin typeface="Arial" panose="020B0604020202020204" pitchFamily="34" charset="0"/>
              </a:rPr>
              <a:t>Theory of maximizing information in a noisy neural system </a:t>
            </a:r>
          </a:p>
        </p:txBody>
      </p:sp>
      <p:grpSp>
        <p:nvGrpSpPr>
          <p:cNvPr id="60418" name="Group 12">
            <a:extLst>
              <a:ext uri="{FF2B5EF4-FFF2-40B4-BE49-F238E27FC236}">
                <a16:creationId xmlns:a16="http://schemas.microsoft.com/office/drawing/2014/main" id="{3BFF1940-F795-50E3-0B85-B2543DB4A1C0}"/>
              </a:ext>
            </a:extLst>
          </p:cNvPr>
          <p:cNvGrpSpPr>
            <a:grpSpLocks/>
          </p:cNvGrpSpPr>
          <p:nvPr/>
        </p:nvGrpSpPr>
        <p:grpSpPr bwMode="auto">
          <a:xfrm>
            <a:off x="1676400" y="914400"/>
            <a:ext cx="6538913" cy="5029200"/>
            <a:chOff x="1737" y="576"/>
            <a:chExt cx="4119" cy="3168"/>
          </a:xfrm>
        </p:grpSpPr>
        <p:pic>
          <p:nvPicPr>
            <p:cNvPr id="60420" name="Picture 3">
              <a:extLst>
                <a:ext uri="{FF2B5EF4-FFF2-40B4-BE49-F238E27FC236}">
                  <a16:creationId xmlns:a16="http://schemas.microsoft.com/office/drawing/2014/main" id="{1DE50D6C-0272-F641-A3C9-0C264D20A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883" t="31471" r="5292"/>
            <a:stretch>
              <a:fillRect/>
            </a:stretch>
          </p:blipFill>
          <p:spPr bwMode="auto">
            <a:xfrm>
              <a:off x="2006" y="949"/>
              <a:ext cx="1666" cy="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4">
              <a:extLst>
                <a:ext uri="{FF2B5EF4-FFF2-40B4-BE49-F238E27FC236}">
                  <a16:creationId xmlns:a16="http://schemas.microsoft.com/office/drawing/2014/main" id="{A8C97A07-4679-4F4A-4F55-3B360469F821}"/>
                </a:ext>
              </a:extLst>
            </p:cNvPr>
            <p:cNvSpPr txBox="1">
              <a:spLocks noChangeArrowheads="1"/>
            </p:cNvSpPr>
            <p:nvPr/>
          </p:nvSpPr>
          <p:spPr bwMode="auto">
            <a:xfrm>
              <a:off x="3618" y="1044"/>
              <a:ext cx="2028"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rPr>
                <a:t>Low background intensity</a:t>
              </a:r>
            </a:p>
            <a:p>
              <a:pPr algn="ctr">
                <a:spcBef>
                  <a:spcPct val="0"/>
                </a:spcBef>
                <a:buFontTx/>
                <a:buNone/>
              </a:pPr>
              <a:r>
                <a:rPr lang="en-US" altLang="en-US" sz="1800">
                  <a:latin typeface="Arial" panose="020B0604020202020204" pitchFamily="34" charset="0"/>
                </a:rPr>
                <a:t>Integrates over time</a:t>
              </a:r>
            </a:p>
            <a:p>
              <a:pPr algn="ctr">
                <a:spcBef>
                  <a:spcPct val="0"/>
                </a:spcBef>
                <a:buFontTx/>
                <a:buNone/>
              </a:pPr>
              <a:r>
                <a:rPr lang="en-US" altLang="en-US" sz="1800">
                  <a:latin typeface="Arial" panose="020B0604020202020204" pitchFamily="34" charset="0"/>
                </a:rPr>
                <a:t>(real and theoretical optimum)</a:t>
              </a:r>
            </a:p>
          </p:txBody>
        </p:sp>
        <p:sp>
          <p:nvSpPr>
            <p:cNvPr id="60422" name="Text Box 5">
              <a:extLst>
                <a:ext uri="{FF2B5EF4-FFF2-40B4-BE49-F238E27FC236}">
                  <a16:creationId xmlns:a16="http://schemas.microsoft.com/office/drawing/2014/main" id="{082D83AB-671C-6813-28EC-B5B55D0C3A6E}"/>
                </a:ext>
              </a:extLst>
            </p:cNvPr>
            <p:cNvSpPr txBox="1">
              <a:spLocks noChangeArrowheads="1"/>
            </p:cNvSpPr>
            <p:nvPr/>
          </p:nvSpPr>
          <p:spPr bwMode="auto">
            <a:xfrm>
              <a:off x="3430" y="1765"/>
              <a:ext cx="2426"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rPr>
                <a:t>High background intensity</a:t>
              </a:r>
            </a:p>
            <a:p>
              <a:pPr algn="ctr">
                <a:spcBef>
                  <a:spcPct val="0"/>
                </a:spcBef>
                <a:buFontTx/>
                <a:buNone/>
              </a:pPr>
              <a:r>
                <a:rPr lang="en-US" altLang="en-US" sz="1800">
                  <a:latin typeface="Arial" panose="020B0604020202020204" pitchFamily="34" charset="0"/>
                </a:rPr>
                <a:t>Emphasizes change, is more differentiating</a:t>
              </a:r>
            </a:p>
            <a:p>
              <a:pPr algn="ctr">
                <a:spcBef>
                  <a:spcPct val="0"/>
                </a:spcBef>
                <a:buFontTx/>
                <a:buNone/>
              </a:pPr>
              <a:r>
                <a:rPr lang="en-US" altLang="en-US" sz="1800">
                  <a:latin typeface="Arial" panose="020B0604020202020204" pitchFamily="34" charset="0"/>
                </a:rPr>
                <a:t>(real and theoretical optimum)</a:t>
              </a:r>
            </a:p>
            <a:p>
              <a:pPr algn="ctr">
                <a:spcBef>
                  <a:spcPct val="0"/>
                </a:spcBef>
                <a:buFontTx/>
                <a:buNone/>
              </a:pPr>
              <a:endParaRPr lang="en-US" altLang="en-US" sz="1800">
                <a:latin typeface="Arial" panose="020B0604020202020204" pitchFamily="34" charset="0"/>
              </a:endParaRPr>
            </a:p>
          </p:txBody>
        </p:sp>
        <p:pic>
          <p:nvPicPr>
            <p:cNvPr id="60423" name="Picture 6">
              <a:extLst>
                <a:ext uri="{FF2B5EF4-FFF2-40B4-BE49-F238E27FC236}">
                  <a16:creationId xmlns:a16="http://schemas.microsoft.com/office/drawing/2014/main" id="{3FEEEF58-6577-244E-A6FB-355CBF548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407" b="57050"/>
            <a:stretch>
              <a:fillRect/>
            </a:stretch>
          </p:blipFill>
          <p:spPr bwMode="auto">
            <a:xfrm>
              <a:off x="1977" y="2899"/>
              <a:ext cx="1701" cy="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 Box 7">
              <a:extLst>
                <a:ext uri="{FF2B5EF4-FFF2-40B4-BE49-F238E27FC236}">
                  <a16:creationId xmlns:a16="http://schemas.microsoft.com/office/drawing/2014/main" id="{CB418A08-A88C-9AA5-1E43-C02081440118}"/>
                </a:ext>
              </a:extLst>
            </p:cNvPr>
            <p:cNvSpPr txBox="1">
              <a:spLocks noChangeArrowheads="1"/>
            </p:cNvSpPr>
            <p:nvPr/>
          </p:nvSpPr>
          <p:spPr bwMode="auto">
            <a:xfrm>
              <a:off x="3708" y="3172"/>
              <a:ext cx="166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Both, scaled in time to the first peak</a:t>
              </a:r>
            </a:p>
          </p:txBody>
        </p:sp>
        <p:sp>
          <p:nvSpPr>
            <p:cNvPr id="60425" name="Text Box 10">
              <a:extLst>
                <a:ext uri="{FF2B5EF4-FFF2-40B4-BE49-F238E27FC236}">
                  <a16:creationId xmlns:a16="http://schemas.microsoft.com/office/drawing/2014/main" id="{8BB03E0B-CB12-3052-945B-3AC40FD05A61}"/>
                </a:ext>
              </a:extLst>
            </p:cNvPr>
            <p:cNvSpPr txBox="1">
              <a:spLocks noChangeArrowheads="1"/>
            </p:cNvSpPr>
            <p:nvPr/>
          </p:nvSpPr>
          <p:spPr bwMode="auto">
            <a:xfrm>
              <a:off x="1737" y="576"/>
              <a:ext cx="221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600">
                  <a:latin typeface="Arial" panose="020B0604020202020204" pitchFamily="34" charset="0"/>
                </a:rPr>
                <a:t>Filter of fly Large Monopolar Cells, 2nd order visual neuron</a:t>
              </a:r>
            </a:p>
          </p:txBody>
        </p:sp>
      </p:grpSp>
      <p:sp>
        <p:nvSpPr>
          <p:cNvPr id="60419" name="Text Box 7">
            <a:extLst>
              <a:ext uri="{FF2B5EF4-FFF2-40B4-BE49-F238E27FC236}">
                <a16:creationId xmlns:a16="http://schemas.microsoft.com/office/drawing/2014/main" id="{BCDEEB51-4D65-9DA5-683C-598125720934}"/>
              </a:ext>
            </a:extLst>
          </p:cNvPr>
          <p:cNvSpPr txBox="1">
            <a:spLocks noChangeArrowheads="1"/>
          </p:cNvSpPr>
          <p:nvPr/>
        </p:nvSpPr>
        <p:spPr bwMode="auto">
          <a:xfrm>
            <a:off x="152400" y="6248400"/>
            <a:ext cx="8304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rPr>
              <a:t>J.H. van Hateren. Real and optimal neural images in early vision. </a:t>
            </a:r>
            <a:r>
              <a:rPr lang="en-US" altLang="en-US" sz="1600" i="1">
                <a:latin typeface="Arial" panose="020B0604020202020204" pitchFamily="34" charset="0"/>
              </a:rPr>
              <a:t>Nature</a:t>
            </a:r>
            <a:r>
              <a:rPr lang="en-US" altLang="en-US" sz="1600">
                <a:latin typeface="Arial" panose="020B0604020202020204" pitchFamily="34" charset="0"/>
              </a:rPr>
              <a:t> 360:68-70 (1992)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a:extLst>
              <a:ext uri="{FF2B5EF4-FFF2-40B4-BE49-F238E27FC236}">
                <a16:creationId xmlns:a16="http://schemas.microsoft.com/office/drawing/2014/main" id="{2900E074-B56E-CB61-55AE-AC747BD98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1265238"/>
            <a:ext cx="6307137"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6" name="Text Box 3">
            <a:extLst>
              <a:ext uri="{FF2B5EF4-FFF2-40B4-BE49-F238E27FC236}">
                <a16:creationId xmlns:a16="http://schemas.microsoft.com/office/drawing/2014/main" id="{7177EE62-22DB-0BF4-67F7-179349C5C607}"/>
              </a:ext>
            </a:extLst>
          </p:cNvPr>
          <p:cNvSpPr txBox="1">
            <a:spLocks noChangeArrowheads="1"/>
          </p:cNvSpPr>
          <p:nvPr/>
        </p:nvSpPr>
        <p:spPr bwMode="auto">
          <a:xfrm>
            <a:off x="1647825" y="293688"/>
            <a:ext cx="5800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400">
                <a:latin typeface="Arial" panose="020B0604020202020204" pitchFamily="34" charset="0"/>
              </a:rPr>
              <a:t>Spatial adaptation in retinal ganglion cells</a:t>
            </a:r>
          </a:p>
        </p:txBody>
      </p:sp>
      <p:sp>
        <p:nvSpPr>
          <p:cNvPr id="62467" name="Text Box 4">
            <a:extLst>
              <a:ext uri="{FF2B5EF4-FFF2-40B4-BE49-F238E27FC236}">
                <a16:creationId xmlns:a16="http://schemas.microsoft.com/office/drawing/2014/main" id="{16389DCE-5FBD-D06A-8678-33CF63CC0C4B}"/>
              </a:ext>
            </a:extLst>
          </p:cNvPr>
          <p:cNvSpPr txBox="1">
            <a:spLocks noChangeArrowheads="1"/>
          </p:cNvSpPr>
          <p:nvPr/>
        </p:nvSpPr>
        <p:spPr bwMode="auto">
          <a:xfrm>
            <a:off x="5559425" y="6296025"/>
            <a:ext cx="317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rPr>
              <a:t>Barlow, Fitzhugh &amp; Kuffler (1957)</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1">
            <a:extLst>
              <a:ext uri="{FF2B5EF4-FFF2-40B4-BE49-F238E27FC236}">
                <a16:creationId xmlns:a16="http://schemas.microsoft.com/office/drawing/2014/main" id="{0C64901E-C305-397E-18EF-491063C36C59}"/>
              </a:ext>
            </a:extLst>
          </p:cNvPr>
          <p:cNvSpPr txBox="1">
            <a:spLocks noChangeArrowheads="1"/>
          </p:cNvSpPr>
          <p:nvPr/>
        </p:nvSpPr>
        <p:spPr bwMode="auto">
          <a:xfrm>
            <a:off x="533400" y="228600"/>
            <a:ext cx="76962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2200">
                <a:latin typeface="Arial" panose="020B0604020202020204" pitchFamily="34" charset="0"/>
              </a:rPr>
              <a:t>Theories of efficient coding:</a:t>
            </a:r>
          </a:p>
          <a:p>
            <a:pPr>
              <a:spcBef>
                <a:spcPct val="0"/>
              </a:spcBef>
              <a:buFontTx/>
              <a:buNone/>
            </a:pPr>
            <a:endParaRPr lang="en-US" altLang="en-US" sz="2200">
              <a:latin typeface="Arial" panose="020B0604020202020204" pitchFamily="34" charset="0"/>
            </a:endParaRPr>
          </a:p>
          <a:p>
            <a:pPr>
              <a:spcBef>
                <a:spcPct val="0"/>
              </a:spcBef>
              <a:buFontTx/>
              <a:buNone/>
            </a:pPr>
            <a:r>
              <a:rPr lang="en-US" altLang="en-US" sz="2200">
                <a:latin typeface="Arial" panose="020B0604020202020204" pitchFamily="34" charset="0"/>
              </a:rPr>
              <a:t>To maximize information transmission, at high SNR when noise entropy is lower, an ideal encoder should increase total entropy and use all output values with equal probability</a:t>
            </a:r>
          </a:p>
          <a:p>
            <a:pPr>
              <a:spcBef>
                <a:spcPct val="0"/>
              </a:spcBef>
              <a:buFontTx/>
              <a:buNone/>
            </a:pPr>
            <a:endParaRPr lang="en-US" altLang="en-US" sz="2200">
              <a:latin typeface="Arial" panose="020B0604020202020204" pitchFamily="34" charset="0"/>
            </a:endParaRPr>
          </a:p>
          <a:p>
            <a:pPr>
              <a:spcBef>
                <a:spcPct val="0"/>
              </a:spcBef>
              <a:buFontTx/>
              <a:buNone/>
            </a:pPr>
            <a:r>
              <a:rPr lang="en-US" altLang="en-US" sz="2200">
                <a:latin typeface="Arial" panose="020B0604020202020204" pitchFamily="34" charset="0"/>
              </a:rPr>
              <a:t>Low frequencies dominate in natural scenes</a:t>
            </a:r>
          </a:p>
          <a:p>
            <a:pPr>
              <a:spcBef>
                <a:spcPct val="0"/>
              </a:spcBef>
              <a:buFontTx/>
              <a:buNone/>
            </a:pPr>
            <a:endParaRPr lang="en-US" altLang="en-US" sz="2200">
              <a:latin typeface="Arial" panose="020B0604020202020204" pitchFamily="34" charset="0"/>
            </a:endParaRPr>
          </a:p>
          <a:p>
            <a:pPr>
              <a:spcBef>
                <a:spcPct val="0"/>
              </a:spcBef>
              <a:buFontTx/>
              <a:buNone/>
            </a:pPr>
            <a:r>
              <a:rPr lang="en-US" altLang="en-US" sz="2200">
                <a:latin typeface="Arial" panose="020B0604020202020204" pitchFamily="34" charset="0"/>
              </a:rPr>
              <a:t>The highest frequencies should be rejected to reduce noise entropy as they carry little information </a:t>
            </a:r>
          </a:p>
          <a:p>
            <a:pPr>
              <a:spcBef>
                <a:spcPct val="0"/>
              </a:spcBef>
              <a:buFontTx/>
              <a:buNone/>
            </a:pPr>
            <a:endParaRPr lang="en-US" altLang="en-US" sz="2200">
              <a:latin typeface="Arial" panose="020B0604020202020204" pitchFamily="34" charset="0"/>
            </a:endParaRPr>
          </a:p>
          <a:p>
            <a:pPr>
              <a:spcBef>
                <a:spcPct val="0"/>
              </a:spcBef>
              <a:buFontTx/>
              <a:buNone/>
            </a:pPr>
            <a:r>
              <a:rPr lang="en-US" altLang="en-US" sz="2200">
                <a:latin typeface="Arial" panose="020B0604020202020204" pitchFamily="34" charset="0"/>
              </a:rPr>
              <a:t>An efficient encoder at </a:t>
            </a:r>
            <a:r>
              <a:rPr lang="en-US" altLang="en-US" sz="2200" b="1">
                <a:latin typeface="Arial" panose="020B0604020202020204" pitchFamily="34" charset="0"/>
              </a:rPr>
              <a:t>high SNR </a:t>
            </a:r>
            <a:r>
              <a:rPr lang="en-US" altLang="en-US" sz="2200">
                <a:latin typeface="Arial" panose="020B0604020202020204" pitchFamily="34" charset="0"/>
              </a:rPr>
              <a:t>should amplify higher frequencies more than low frequencies with a </a:t>
            </a:r>
            <a:r>
              <a:rPr lang="en-US" altLang="en-US" sz="2200" b="1">
                <a:latin typeface="Arial" panose="020B0604020202020204" pitchFamily="34" charset="0"/>
              </a:rPr>
              <a:t>bandpass filter</a:t>
            </a:r>
          </a:p>
          <a:p>
            <a:pPr>
              <a:spcBef>
                <a:spcPct val="0"/>
              </a:spcBef>
              <a:buFontTx/>
              <a:buNone/>
            </a:pPr>
            <a:endParaRPr lang="en-US" altLang="en-US" sz="2200">
              <a:latin typeface="Arial" panose="020B0604020202020204" pitchFamily="34" charset="0"/>
            </a:endParaRPr>
          </a:p>
          <a:p>
            <a:pPr>
              <a:spcBef>
                <a:spcPct val="0"/>
              </a:spcBef>
              <a:buFontTx/>
              <a:buNone/>
            </a:pPr>
            <a:r>
              <a:rPr lang="en-US" altLang="en-US" sz="2200">
                <a:latin typeface="Arial" panose="020B0604020202020204" pitchFamily="34" charset="0"/>
              </a:rPr>
              <a:t>But at </a:t>
            </a:r>
            <a:r>
              <a:rPr lang="en-US" altLang="en-US" sz="2200" b="1">
                <a:latin typeface="Arial" panose="020B0604020202020204" pitchFamily="34" charset="0"/>
              </a:rPr>
              <a:t>low SNR </a:t>
            </a:r>
            <a:r>
              <a:rPr lang="en-US" altLang="en-US" sz="2200">
                <a:latin typeface="Arial" panose="020B0604020202020204" pitchFamily="34" charset="0"/>
              </a:rPr>
              <a:t>when noise entropy is high, most higher frequencies should be rejected and low frequencies should be used, shifting to a </a:t>
            </a:r>
            <a:r>
              <a:rPr lang="en-US" altLang="en-US" sz="2200" b="1">
                <a:latin typeface="Arial" panose="020B0604020202020204" pitchFamily="34" charset="0"/>
              </a:rPr>
              <a:t>lowpass filter</a:t>
            </a:r>
          </a:p>
          <a:p>
            <a:pPr>
              <a:spcBef>
                <a:spcPct val="0"/>
              </a:spcBef>
              <a:buFontTx/>
              <a:buNone/>
            </a:pPr>
            <a:r>
              <a:rPr lang="en-US" altLang="en-US" sz="2200">
                <a:latin typeface="Arial" panose="020B0604020202020204" pitchFamily="34" charset="0"/>
              </a:rPr>
              <a: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
            <a:extLst>
              <a:ext uri="{FF2B5EF4-FFF2-40B4-BE49-F238E27FC236}">
                <a16:creationId xmlns:a16="http://schemas.microsoft.com/office/drawing/2014/main" id="{246E44B1-DEB8-CB18-5EB9-EC6E2C13E97B}"/>
              </a:ext>
            </a:extLst>
          </p:cNvPr>
          <p:cNvSpPr txBox="1">
            <a:spLocks noChangeArrowheads="1"/>
          </p:cNvSpPr>
          <p:nvPr/>
        </p:nvSpPr>
        <p:spPr bwMode="auto">
          <a:xfrm>
            <a:off x="3505200" y="1295400"/>
            <a:ext cx="2151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6000">
                <a:latin typeface="Arial" panose="020B0604020202020204" pitchFamily="34" charset="0"/>
              </a:rPr>
              <a:t>Why?</a:t>
            </a:r>
          </a:p>
        </p:txBody>
      </p:sp>
      <p:sp>
        <p:nvSpPr>
          <p:cNvPr id="3" name="TextBox 2">
            <a:extLst>
              <a:ext uri="{FF2B5EF4-FFF2-40B4-BE49-F238E27FC236}">
                <a16:creationId xmlns:a16="http://schemas.microsoft.com/office/drawing/2014/main" id="{DFDC064E-B25E-2EC3-88AC-0271B88C35B2}"/>
              </a:ext>
            </a:extLst>
          </p:cNvPr>
          <p:cNvSpPr txBox="1">
            <a:spLocks noChangeArrowheads="1"/>
          </p:cNvSpPr>
          <p:nvPr/>
        </p:nvSpPr>
        <p:spPr bwMode="auto">
          <a:xfrm>
            <a:off x="1752600" y="2895600"/>
            <a:ext cx="60801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3000">
                <a:latin typeface="Arial" panose="020B0604020202020204" pitchFamily="34" charset="0"/>
              </a:rPr>
              <a:t>What are the functional benefits …</a:t>
            </a:r>
          </a:p>
          <a:p>
            <a:pPr>
              <a:spcBef>
                <a:spcPct val="0"/>
              </a:spcBef>
              <a:buFontTx/>
              <a:buNone/>
            </a:pPr>
            <a:r>
              <a:rPr lang="en-US" altLang="en-US" sz="3000">
                <a:latin typeface="Arial" panose="020B0604020202020204" pitchFamily="34" charset="0"/>
              </a:rPr>
              <a:t>	</a:t>
            </a:r>
          </a:p>
          <a:p>
            <a:pPr>
              <a:spcBef>
                <a:spcPct val="0"/>
              </a:spcBef>
              <a:buFontTx/>
              <a:buNone/>
            </a:pPr>
            <a:r>
              <a:rPr lang="en-US" altLang="en-US" sz="3000">
                <a:latin typeface="Arial" panose="020B0604020202020204" pitchFamily="34" charset="0"/>
              </a:rPr>
              <a:t>	of a particular neural code?</a:t>
            </a:r>
          </a:p>
          <a:p>
            <a:pPr>
              <a:spcBef>
                <a:spcPct val="0"/>
              </a:spcBef>
              <a:buFontTx/>
              <a:buNone/>
            </a:pPr>
            <a:endParaRPr lang="en-US" altLang="en-US" sz="3000">
              <a:latin typeface="Arial" panose="020B0604020202020204" pitchFamily="34" charset="0"/>
            </a:endParaRPr>
          </a:p>
          <a:p>
            <a:pPr>
              <a:spcBef>
                <a:spcPct val="0"/>
              </a:spcBef>
              <a:buFontTx/>
              <a:buNone/>
            </a:pPr>
            <a:r>
              <a:rPr lang="en-US" altLang="en-US" sz="3000">
                <a:latin typeface="Arial" panose="020B0604020202020204" pitchFamily="34" charset="0"/>
              </a:rPr>
              <a:t>	of specific mechanisms?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9D0AA051-A391-FEF7-53EF-09C1AA73FB7C}"/>
              </a:ext>
            </a:extLst>
          </p:cNvPr>
          <p:cNvSpPr txBox="1">
            <a:spLocks noChangeArrowheads="1"/>
          </p:cNvSpPr>
          <p:nvPr/>
        </p:nvSpPr>
        <p:spPr bwMode="auto">
          <a:xfrm>
            <a:off x="457200" y="4038600"/>
            <a:ext cx="8212505" cy="281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nSpc>
                <a:spcPct val="70000"/>
              </a:lnSpc>
              <a:spcBef>
                <a:spcPct val="0"/>
              </a:spcBef>
              <a:buFontTx/>
              <a:buNone/>
            </a:pPr>
            <a:r>
              <a:rPr lang="en-US" altLang="en-US" sz="1800" dirty="0">
                <a:latin typeface="Arial" panose="020B0604020202020204" pitchFamily="34" charset="0"/>
              </a:rPr>
              <a:t>Functional advantages of response properties and changes in those properties</a:t>
            </a:r>
          </a:p>
          <a:p>
            <a:pPr>
              <a:lnSpc>
                <a:spcPct val="70000"/>
              </a:lnSpc>
              <a:spcBef>
                <a:spcPct val="0"/>
              </a:spcBef>
              <a:buFontTx/>
              <a:buNone/>
            </a:pPr>
            <a:endParaRPr lang="en-US" altLang="en-US" sz="1800" dirty="0">
              <a:latin typeface="Arial" panose="020B0604020202020204" pitchFamily="34" charset="0"/>
            </a:endParaRPr>
          </a:p>
          <a:p>
            <a:pPr>
              <a:lnSpc>
                <a:spcPct val="70000"/>
              </a:lnSpc>
              <a:spcBef>
                <a:spcPct val="0"/>
              </a:spcBef>
              <a:buFontTx/>
              <a:buNone/>
            </a:pPr>
            <a:r>
              <a:rPr lang="en-US" altLang="en-US" sz="1800" dirty="0">
                <a:latin typeface="Arial" panose="020B0604020202020204" pitchFamily="34" charset="0"/>
              </a:rPr>
              <a:t>	Why do cells have a particular nonlinear response function?</a:t>
            </a:r>
          </a:p>
          <a:p>
            <a:pPr>
              <a:lnSpc>
                <a:spcPct val="70000"/>
              </a:lnSpc>
              <a:spcBef>
                <a:spcPct val="0"/>
              </a:spcBef>
              <a:buFontTx/>
              <a:buNone/>
            </a:pPr>
            <a:r>
              <a:rPr lang="en-US" altLang="en-US" sz="1800" dirty="0">
                <a:latin typeface="Arial" panose="020B0604020202020204" pitchFamily="34" charset="0"/>
              </a:rPr>
              <a:t>	</a:t>
            </a:r>
          </a:p>
          <a:p>
            <a:pPr>
              <a:lnSpc>
                <a:spcPct val="70000"/>
              </a:lnSpc>
              <a:spcBef>
                <a:spcPct val="0"/>
              </a:spcBef>
              <a:buFontTx/>
              <a:buNone/>
            </a:pPr>
            <a:r>
              <a:rPr lang="en-US" altLang="en-US" sz="1800" dirty="0">
                <a:latin typeface="Arial" panose="020B0604020202020204" pitchFamily="34" charset="0"/>
              </a:rPr>
              <a:t>	Why does the nonlinearity change?</a:t>
            </a:r>
          </a:p>
          <a:p>
            <a:pPr>
              <a:lnSpc>
                <a:spcPct val="70000"/>
              </a:lnSpc>
              <a:spcBef>
                <a:spcPct val="0"/>
              </a:spcBef>
              <a:buFontTx/>
              <a:buNone/>
            </a:pPr>
            <a:endParaRPr lang="en-US" altLang="en-US" sz="1800" dirty="0">
              <a:latin typeface="Arial" panose="020B0604020202020204" pitchFamily="34" charset="0"/>
            </a:endParaRPr>
          </a:p>
          <a:p>
            <a:pPr>
              <a:lnSpc>
                <a:spcPct val="70000"/>
              </a:lnSpc>
              <a:spcBef>
                <a:spcPct val="0"/>
              </a:spcBef>
              <a:buFontTx/>
              <a:buNone/>
            </a:pPr>
            <a:r>
              <a:rPr lang="en-US" altLang="en-US" sz="1800" dirty="0">
                <a:latin typeface="Arial" panose="020B0604020202020204" pitchFamily="34" charset="0"/>
              </a:rPr>
              <a:t>	Why do cells have a certain duration filter?</a:t>
            </a:r>
          </a:p>
          <a:p>
            <a:pPr>
              <a:lnSpc>
                <a:spcPct val="70000"/>
              </a:lnSpc>
              <a:spcBef>
                <a:spcPct val="0"/>
              </a:spcBef>
              <a:buFontTx/>
              <a:buNone/>
            </a:pPr>
            <a:r>
              <a:rPr lang="en-US" altLang="en-US" sz="1800" dirty="0">
                <a:latin typeface="Arial" panose="020B0604020202020204" pitchFamily="34" charset="0"/>
              </a:rPr>
              <a:t>	</a:t>
            </a:r>
          </a:p>
          <a:p>
            <a:pPr>
              <a:lnSpc>
                <a:spcPct val="70000"/>
              </a:lnSpc>
              <a:spcBef>
                <a:spcPct val="0"/>
              </a:spcBef>
              <a:buFontTx/>
              <a:buNone/>
            </a:pPr>
            <a:r>
              <a:rPr lang="en-US" altLang="en-US" sz="1800" dirty="0">
                <a:latin typeface="Arial" panose="020B0604020202020204" pitchFamily="34" charset="0"/>
              </a:rPr>
              <a:t>	Why do they have a certain shape filter?</a:t>
            </a:r>
          </a:p>
          <a:p>
            <a:pPr>
              <a:lnSpc>
                <a:spcPct val="70000"/>
              </a:lnSpc>
              <a:spcBef>
                <a:spcPct val="0"/>
              </a:spcBef>
              <a:buFontTx/>
              <a:buNone/>
            </a:pPr>
            <a:r>
              <a:rPr lang="en-US" altLang="en-US" sz="1800" dirty="0">
                <a:latin typeface="Arial" panose="020B0604020202020204" pitchFamily="34" charset="0"/>
              </a:rPr>
              <a:t>	</a:t>
            </a:r>
          </a:p>
          <a:p>
            <a:pPr>
              <a:lnSpc>
                <a:spcPct val="70000"/>
              </a:lnSpc>
              <a:spcBef>
                <a:spcPct val="0"/>
              </a:spcBef>
              <a:buFontTx/>
              <a:buNone/>
            </a:pPr>
            <a:r>
              <a:rPr lang="en-US" altLang="en-US" sz="1800" dirty="0">
                <a:latin typeface="Arial" panose="020B0604020202020204" pitchFamily="34" charset="0"/>
              </a:rPr>
              <a:t>	Why does the filter change?</a:t>
            </a:r>
          </a:p>
          <a:p>
            <a:pPr>
              <a:lnSpc>
                <a:spcPct val="70000"/>
              </a:lnSpc>
              <a:spcBef>
                <a:spcPct val="0"/>
              </a:spcBef>
              <a:buFontTx/>
              <a:buNone/>
            </a:pPr>
            <a:r>
              <a:rPr lang="en-US" altLang="en-US" sz="1800" dirty="0">
                <a:latin typeface="Arial" panose="020B0604020202020204" pitchFamily="34" charset="0"/>
              </a:rPr>
              <a:t>	</a:t>
            </a:r>
          </a:p>
          <a:p>
            <a:pPr>
              <a:lnSpc>
                <a:spcPct val="70000"/>
              </a:lnSpc>
              <a:spcBef>
                <a:spcPct val="0"/>
              </a:spcBef>
              <a:buFontTx/>
              <a:buNone/>
            </a:pPr>
            <a:r>
              <a:rPr lang="en-US" altLang="en-US" sz="1800" dirty="0">
                <a:latin typeface="Arial" panose="020B0604020202020204" pitchFamily="34" charset="0"/>
              </a:rPr>
              <a:t>		</a:t>
            </a:r>
          </a:p>
          <a:p>
            <a:pPr>
              <a:lnSpc>
                <a:spcPct val="70000"/>
              </a:lnSpc>
              <a:spcBef>
                <a:spcPct val="0"/>
              </a:spcBef>
              <a:buFontTx/>
              <a:buNone/>
            </a:pPr>
            <a:r>
              <a:rPr lang="en-US" altLang="en-US" sz="1800" dirty="0">
                <a:latin typeface="Arial" panose="020B0604020202020204" pitchFamily="34" charset="0"/>
              </a:rPr>
              <a:t>	</a:t>
            </a:r>
          </a:p>
        </p:txBody>
      </p:sp>
      <p:grpSp>
        <p:nvGrpSpPr>
          <p:cNvPr id="18434" name="Group 3">
            <a:extLst>
              <a:ext uri="{FF2B5EF4-FFF2-40B4-BE49-F238E27FC236}">
                <a16:creationId xmlns:a16="http://schemas.microsoft.com/office/drawing/2014/main" id="{22C0B52F-26BD-EDC0-ECA3-541BC5E9DAEF}"/>
              </a:ext>
            </a:extLst>
          </p:cNvPr>
          <p:cNvGrpSpPr>
            <a:grpSpLocks/>
          </p:cNvGrpSpPr>
          <p:nvPr/>
        </p:nvGrpSpPr>
        <p:grpSpPr bwMode="auto">
          <a:xfrm>
            <a:off x="304800" y="914400"/>
            <a:ext cx="6737350" cy="2933700"/>
            <a:chOff x="-1746370" y="2236177"/>
            <a:chExt cx="6736607" cy="2934407"/>
          </a:xfrm>
        </p:grpSpPr>
        <p:cxnSp>
          <p:nvCxnSpPr>
            <p:cNvPr id="5" name="Straight Arrow Connector 4">
              <a:extLst>
                <a:ext uri="{FF2B5EF4-FFF2-40B4-BE49-F238E27FC236}">
                  <a16:creationId xmlns:a16="http://schemas.microsoft.com/office/drawing/2014/main" id="{6C10B430-9E39-90A0-DD6B-7233436361EF}"/>
                </a:ext>
              </a:extLst>
            </p:cNvPr>
            <p:cNvCxnSpPr>
              <a:cxnSpLocks/>
            </p:cNvCxnSpPr>
            <p:nvPr/>
          </p:nvCxnSpPr>
          <p:spPr bwMode="auto">
            <a:xfrm>
              <a:off x="667952" y="3668447"/>
              <a:ext cx="4322285"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EBD52826-5D1E-DD92-F7E9-6DD726902517}"/>
                </a:ext>
              </a:extLst>
            </p:cNvPr>
            <p:cNvSpPr/>
            <p:nvPr/>
          </p:nvSpPr>
          <p:spPr bwMode="auto">
            <a:xfrm rot="16200000">
              <a:off x="3562307" y="3251772"/>
              <a:ext cx="749481" cy="820647"/>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441" name="Group 40">
              <a:extLst>
                <a:ext uri="{FF2B5EF4-FFF2-40B4-BE49-F238E27FC236}">
                  <a16:creationId xmlns:a16="http://schemas.microsoft.com/office/drawing/2014/main" id="{D69F5EB6-67D0-28F3-550E-2EDF36A0A4BD}"/>
                </a:ext>
              </a:extLst>
            </p:cNvPr>
            <p:cNvGrpSpPr>
              <a:grpSpLocks/>
            </p:cNvGrpSpPr>
            <p:nvPr/>
          </p:nvGrpSpPr>
          <p:grpSpPr bwMode="auto">
            <a:xfrm>
              <a:off x="3617188" y="3487704"/>
              <a:ext cx="616019" cy="325436"/>
              <a:chOff x="5753100" y="4172060"/>
              <a:chExt cx="616019" cy="325476"/>
            </a:xfrm>
          </p:grpSpPr>
          <p:cxnSp>
            <p:nvCxnSpPr>
              <p:cNvPr id="17" name="Straight Connector 16">
                <a:extLst>
                  <a:ext uri="{FF2B5EF4-FFF2-40B4-BE49-F238E27FC236}">
                    <a16:creationId xmlns:a16="http://schemas.microsoft.com/office/drawing/2014/main" id="{CCC8E92C-E07F-8FFD-02F7-B951EA4FA672}"/>
                  </a:ext>
                </a:extLst>
              </p:cNvPr>
              <p:cNvCxnSpPr/>
              <p:nvPr/>
            </p:nvCxnSpPr>
            <p:spPr>
              <a:xfrm>
                <a:off x="5753113" y="4497341"/>
                <a:ext cx="40635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D8644F5-61B0-9661-ADD4-8D7EDB1574F6}"/>
                  </a:ext>
                </a:extLst>
              </p:cNvPr>
              <p:cNvCxnSpPr/>
              <p:nvPr/>
            </p:nvCxnSpPr>
            <p:spPr>
              <a:xfrm flipV="1">
                <a:off x="6153119" y="4171785"/>
                <a:ext cx="215876" cy="32555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8442" name="TextBox 9">
              <a:extLst>
                <a:ext uri="{FF2B5EF4-FFF2-40B4-BE49-F238E27FC236}">
                  <a16:creationId xmlns:a16="http://schemas.microsoft.com/office/drawing/2014/main" id="{6AE240DE-0CD6-4AD8-D111-DA2FFEEE1639}"/>
                </a:ext>
              </a:extLst>
            </p:cNvPr>
            <p:cNvSpPr txBox="1">
              <a:spLocks noChangeArrowheads="1"/>
            </p:cNvSpPr>
            <p:nvPr/>
          </p:nvSpPr>
          <p:spPr bwMode="auto">
            <a:xfrm>
              <a:off x="-1746370" y="2236177"/>
              <a:ext cx="251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cs typeface="Arial" panose="020B0604020202020204" pitchFamily="34" charset="0"/>
                </a:rPr>
                <a:t>Linear-Nonlinear (LN) Model</a:t>
              </a:r>
            </a:p>
          </p:txBody>
        </p:sp>
        <p:grpSp>
          <p:nvGrpSpPr>
            <p:cNvPr id="18443" name="Group 10">
              <a:extLst>
                <a:ext uri="{FF2B5EF4-FFF2-40B4-BE49-F238E27FC236}">
                  <a16:creationId xmlns:a16="http://schemas.microsoft.com/office/drawing/2014/main" id="{D3B38664-7B5A-057A-96D3-83692CA2896C}"/>
                </a:ext>
              </a:extLst>
            </p:cNvPr>
            <p:cNvGrpSpPr>
              <a:grpSpLocks/>
            </p:cNvGrpSpPr>
            <p:nvPr/>
          </p:nvGrpSpPr>
          <p:grpSpPr bwMode="auto">
            <a:xfrm>
              <a:off x="1336722" y="2266217"/>
              <a:ext cx="1736921" cy="2904367"/>
              <a:chOff x="7046224" y="379905"/>
              <a:chExt cx="1737262" cy="2903085"/>
            </a:xfrm>
          </p:grpSpPr>
          <p:sp>
            <p:nvSpPr>
              <p:cNvPr id="18445" name="TextBox 53">
                <a:extLst>
                  <a:ext uri="{FF2B5EF4-FFF2-40B4-BE49-F238E27FC236}">
                    <a16:creationId xmlns:a16="http://schemas.microsoft.com/office/drawing/2014/main" id="{5010DC18-3D07-DDED-EA19-AE7D7A6C4690}"/>
                  </a:ext>
                </a:extLst>
              </p:cNvPr>
              <p:cNvSpPr txBox="1">
                <a:spLocks noChangeArrowheads="1"/>
              </p:cNvSpPr>
              <p:nvPr/>
            </p:nvSpPr>
            <p:spPr bwMode="auto">
              <a:xfrm>
                <a:off x="7046224" y="379905"/>
                <a:ext cx="17372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cs typeface="Arial" panose="020B0604020202020204" pitchFamily="34" charset="0"/>
                  </a:rPr>
                  <a:t>Spatiotemporal</a:t>
                </a:r>
              </a:p>
              <a:p>
                <a:pPr algn="ctr">
                  <a:spcBef>
                    <a:spcPct val="0"/>
                  </a:spcBef>
                  <a:buFontTx/>
                  <a:buNone/>
                </a:pPr>
                <a:r>
                  <a:rPr lang="en-US" altLang="en-US" sz="1800">
                    <a:latin typeface="Arial" panose="020B0604020202020204" pitchFamily="34" charset="0"/>
                    <a:cs typeface="Arial" panose="020B0604020202020204" pitchFamily="34" charset="0"/>
                  </a:rPr>
                  <a:t>Filter</a:t>
                </a:r>
              </a:p>
            </p:txBody>
          </p:sp>
          <p:pic>
            <p:nvPicPr>
              <p:cNvPr id="18446" name="Picture 44">
                <a:extLst>
                  <a:ext uri="{FF2B5EF4-FFF2-40B4-BE49-F238E27FC236}">
                    <a16:creationId xmlns:a16="http://schemas.microsoft.com/office/drawing/2014/main" id="{637FAA37-4EE7-C0CC-9AFA-28D5B041F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890" t="30827" r="30197" b="60455"/>
              <a:stretch>
                <a:fillRect/>
              </a:stretch>
            </p:blipFill>
            <p:spPr bwMode="auto">
              <a:xfrm>
                <a:off x="7163555" y="2558703"/>
                <a:ext cx="1533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TextBox 19">
                <a:extLst>
                  <a:ext uri="{FF2B5EF4-FFF2-40B4-BE49-F238E27FC236}">
                    <a16:creationId xmlns:a16="http://schemas.microsoft.com/office/drawing/2014/main" id="{E77E51C3-3839-2829-FFF7-9176E944DD7E}"/>
                  </a:ext>
                </a:extLst>
              </p:cNvPr>
              <p:cNvSpPr txBox="1">
                <a:spLocks noChangeArrowheads="1"/>
              </p:cNvSpPr>
              <p:nvPr/>
            </p:nvSpPr>
            <p:spPr bwMode="auto">
              <a:xfrm>
                <a:off x="7696940" y="2913658"/>
                <a:ext cx="689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cs typeface="Arial" panose="020B0604020202020204" pitchFamily="34" charset="0"/>
                  </a:rPr>
                  <a:t>Time</a:t>
                </a:r>
              </a:p>
            </p:txBody>
          </p:sp>
        </p:grpSp>
        <p:sp>
          <p:nvSpPr>
            <p:cNvPr id="18444" name="TextBox 53">
              <a:extLst>
                <a:ext uri="{FF2B5EF4-FFF2-40B4-BE49-F238E27FC236}">
                  <a16:creationId xmlns:a16="http://schemas.microsoft.com/office/drawing/2014/main" id="{103586A9-9C0E-5697-C9D0-AD170599E223}"/>
                </a:ext>
              </a:extLst>
            </p:cNvPr>
            <p:cNvSpPr txBox="1">
              <a:spLocks noChangeArrowheads="1"/>
            </p:cNvSpPr>
            <p:nvPr/>
          </p:nvSpPr>
          <p:spPr bwMode="auto">
            <a:xfrm>
              <a:off x="3355957" y="2266217"/>
              <a:ext cx="1402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1800">
                  <a:latin typeface="Arial" panose="020B0604020202020204" pitchFamily="34" charset="0"/>
                  <a:cs typeface="Arial" panose="020B0604020202020204" pitchFamily="34" charset="0"/>
                </a:rPr>
                <a:t>Nonlinearity</a:t>
              </a:r>
            </a:p>
          </p:txBody>
        </p:sp>
      </p:grpSp>
      <p:sp>
        <p:nvSpPr>
          <p:cNvPr id="18435" name="TextBox 19">
            <a:extLst>
              <a:ext uri="{FF2B5EF4-FFF2-40B4-BE49-F238E27FC236}">
                <a16:creationId xmlns:a16="http://schemas.microsoft.com/office/drawing/2014/main" id="{4318AB7A-4E69-9AA5-9140-E2D4702FD27E}"/>
              </a:ext>
            </a:extLst>
          </p:cNvPr>
          <p:cNvSpPr txBox="1">
            <a:spLocks noChangeArrowheads="1"/>
          </p:cNvSpPr>
          <p:nvPr/>
        </p:nvSpPr>
        <p:spPr bwMode="auto">
          <a:xfrm>
            <a:off x="2667000" y="228600"/>
            <a:ext cx="39846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3000">
                <a:latin typeface="Arial" panose="020B0604020202020204" pitchFamily="34" charset="0"/>
              </a:rPr>
              <a:t>Why this neural code?</a:t>
            </a:r>
          </a:p>
        </p:txBody>
      </p:sp>
      <p:pic>
        <p:nvPicPr>
          <p:cNvPr id="18436" name="Picture 21">
            <a:extLst>
              <a:ext uri="{FF2B5EF4-FFF2-40B4-BE49-F238E27FC236}">
                <a16:creationId xmlns:a16="http://schemas.microsoft.com/office/drawing/2014/main" id="{5145DCE8-527B-2169-EA9B-CC85EF4AC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346" t="8051" r="14442" b="51044"/>
          <a:stretch>
            <a:fillRect/>
          </a:stretch>
        </p:blipFill>
        <p:spPr bwMode="auto">
          <a:xfrm>
            <a:off x="3554413" y="1720850"/>
            <a:ext cx="1262062"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133E8F39-4E75-54E2-960D-B3FEAF3B222C}"/>
              </a:ext>
            </a:extLst>
          </p:cNvPr>
          <p:cNvSpPr/>
          <p:nvPr/>
        </p:nvSpPr>
        <p:spPr bwMode="auto">
          <a:xfrm rot="16200000">
            <a:off x="3570287" y="1690688"/>
            <a:ext cx="1230313" cy="127793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4" name="Straight Connector 23">
            <a:extLst>
              <a:ext uri="{FF2B5EF4-FFF2-40B4-BE49-F238E27FC236}">
                <a16:creationId xmlns:a16="http://schemas.microsoft.com/office/drawing/2014/main" id="{878D8BAE-6602-CC46-F02B-31632015D995}"/>
              </a:ext>
            </a:extLst>
          </p:cNvPr>
          <p:cNvCxnSpPr>
            <a:cxnSpLocks/>
          </p:cNvCxnSpPr>
          <p:nvPr/>
        </p:nvCxnSpPr>
        <p:spPr bwMode="auto">
          <a:xfrm flipH="1">
            <a:off x="3886200" y="2362200"/>
            <a:ext cx="339725" cy="7620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BF805822-CA30-E004-EA51-6B4EB45EE94D}"/>
              </a:ext>
            </a:extLst>
          </p:cNvPr>
          <p:cNvSpPr>
            <a:spLocks noGrp="1" noChangeArrowheads="1"/>
          </p:cNvSpPr>
          <p:nvPr>
            <p:ph type="title"/>
          </p:nvPr>
        </p:nvSpPr>
        <p:spPr>
          <a:xfrm>
            <a:off x="1143000" y="76200"/>
            <a:ext cx="7162800" cy="609600"/>
          </a:xfrm>
        </p:spPr>
        <p:txBody>
          <a:bodyPr/>
          <a:lstStyle/>
          <a:p>
            <a:pPr eaLnBrk="1" hangingPunct="1"/>
            <a:r>
              <a:rPr lang="en-US" altLang="en-US" sz="2400">
                <a:latin typeface="Arial" panose="020B0604020202020204" pitchFamily="34" charset="0"/>
                <a:ea typeface="ＭＳ Ｐゴシック" panose="020B0600070205080204" pitchFamily="34" charset="-128"/>
                <a:cs typeface="Arial" panose="020B0604020202020204" pitchFamily="34" charset="0"/>
              </a:rPr>
              <a:t>Adaptation to the average input</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pic>
        <p:nvPicPr>
          <p:cNvPr id="19458" name="Picture 4" descr="Con adapt diagrams.JPG                                         00079555&#9;Meister35                      ABA78158:">
            <a:extLst>
              <a:ext uri="{FF2B5EF4-FFF2-40B4-BE49-F238E27FC236}">
                <a16:creationId xmlns:a16="http://schemas.microsoft.com/office/drawing/2014/main" id="{AFBF693C-9D7C-1D78-AE05-C813AA7AA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4000"/>
          <a:stretch>
            <a:fillRect/>
          </a:stretch>
        </p:blipFill>
        <p:spPr bwMode="auto">
          <a:xfrm>
            <a:off x="990600" y="2200275"/>
            <a:ext cx="27432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5">
            <a:extLst>
              <a:ext uri="{FF2B5EF4-FFF2-40B4-BE49-F238E27FC236}">
                <a16:creationId xmlns:a16="http://schemas.microsoft.com/office/drawing/2014/main" id="{CA69A507-95C8-804E-33EF-37C1E9CA2B5F}"/>
              </a:ext>
            </a:extLst>
          </p:cNvPr>
          <p:cNvSpPr txBox="1">
            <a:spLocks noChangeArrowheads="1"/>
          </p:cNvSpPr>
          <p:nvPr/>
        </p:nvSpPr>
        <p:spPr bwMode="auto">
          <a:xfrm>
            <a:off x="2057400" y="6400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50000"/>
              </a:spcBef>
              <a:buFontTx/>
              <a:buNone/>
            </a:pPr>
            <a:r>
              <a:rPr lang="en-US" altLang="en-US" sz="1800" i="1">
                <a:latin typeface="Helvetica" pitchFamily="2" charset="0"/>
              </a:rPr>
              <a:t>Intensity</a:t>
            </a:r>
            <a:endParaRPr lang="en-US" altLang="en-US" sz="1800" b="1">
              <a:latin typeface="Arial" panose="020B0604020202020204" pitchFamily="34" charset="0"/>
            </a:endParaRPr>
          </a:p>
        </p:txBody>
      </p:sp>
      <p:pic>
        <p:nvPicPr>
          <p:cNvPr id="19460" name="Picture 7" descr="stanfi1.jpg                                                    00034DB9Macintosh HD                   BC93A1CC:">
            <a:extLst>
              <a:ext uri="{FF2B5EF4-FFF2-40B4-BE49-F238E27FC236}">
                <a16:creationId xmlns:a16="http://schemas.microsoft.com/office/drawing/2014/main" id="{84A9CADB-E684-62B4-7E61-796B0696F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658813"/>
            <a:ext cx="2312987"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descr="Con adapt diagrams.JPG                                         00079555&#9;Meister35                      ABA78158:">
            <a:extLst>
              <a:ext uri="{FF2B5EF4-FFF2-40B4-BE49-F238E27FC236}">
                <a16:creationId xmlns:a16="http://schemas.microsoft.com/office/drawing/2014/main" id="{D783B74B-F55F-D463-4018-753FCD322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2999" b="9814"/>
          <a:stretch>
            <a:fillRect/>
          </a:stretch>
        </p:blipFill>
        <p:spPr bwMode="auto">
          <a:xfrm>
            <a:off x="990600" y="2200275"/>
            <a:ext cx="51054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 Box 6">
            <a:extLst>
              <a:ext uri="{FF2B5EF4-FFF2-40B4-BE49-F238E27FC236}">
                <a16:creationId xmlns:a16="http://schemas.microsoft.com/office/drawing/2014/main" id="{98B5C021-BB32-1C55-4EBC-7D2340F53763}"/>
              </a:ext>
            </a:extLst>
          </p:cNvPr>
          <p:cNvSpPr txBox="1">
            <a:spLocks noChangeArrowheads="1"/>
          </p:cNvSpPr>
          <p:nvPr/>
        </p:nvSpPr>
        <p:spPr bwMode="auto">
          <a:xfrm>
            <a:off x="4343400" y="6384925"/>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50000"/>
              </a:spcBef>
              <a:buFontTx/>
              <a:buNone/>
            </a:pPr>
            <a:r>
              <a:rPr lang="en-US" altLang="en-US" sz="1800" i="1">
                <a:latin typeface="Helvetica" pitchFamily="2" charset="0"/>
              </a:rPr>
              <a:t>Intensity</a:t>
            </a:r>
            <a:endParaRPr lang="en-US" altLang="en-US" sz="1800" b="1">
              <a:latin typeface="Arial" panose="020B0604020202020204" pitchFamily="34" charset="0"/>
            </a:endParaRPr>
          </a:p>
        </p:txBody>
      </p:sp>
      <p:pic>
        <p:nvPicPr>
          <p:cNvPr id="21507" name="Picture 7" descr="hoover_and_bldgs.jpg                                           00034DB9Macintosh HD                   BC93A1CC:">
            <a:extLst>
              <a:ext uri="{FF2B5EF4-FFF2-40B4-BE49-F238E27FC236}">
                <a16:creationId xmlns:a16="http://schemas.microsoft.com/office/drawing/2014/main" id="{2DA3A5C5-ECCB-71D4-00DE-192A509D3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9813" y="638175"/>
            <a:ext cx="2351087"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descr="stanfi1.jpg                                                    00034DB9Macintosh HD                   BC93A1CC:">
            <a:extLst>
              <a:ext uri="{FF2B5EF4-FFF2-40B4-BE49-F238E27FC236}">
                <a16:creationId xmlns:a16="http://schemas.microsoft.com/office/drawing/2014/main" id="{75BF90C6-B3FF-27BF-5983-DF0428F718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658813"/>
            <a:ext cx="2312987"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2">
            <a:extLst>
              <a:ext uri="{FF2B5EF4-FFF2-40B4-BE49-F238E27FC236}">
                <a16:creationId xmlns:a16="http://schemas.microsoft.com/office/drawing/2014/main" id="{A4B9F18F-792E-547E-50FD-63665775D8EC}"/>
              </a:ext>
            </a:extLst>
          </p:cNvPr>
          <p:cNvSpPr>
            <a:spLocks noGrp="1" noChangeArrowheads="1"/>
          </p:cNvSpPr>
          <p:nvPr>
            <p:ph type="title"/>
          </p:nvPr>
        </p:nvSpPr>
        <p:spPr>
          <a:xfrm>
            <a:off x="1143000" y="76200"/>
            <a:ext cx="7162800" cy="609600"/>
          </a:xfrm>
        </p:spPr>
        <p:txBody>
          <a:bodyPr/>
          <a:lstStyle/>
          <a:p>
            <a:pPr eaLnBrk="1" hangingPunct="1"/>
            <a:r>
              <a:rPr lang="en-US" altLang="en-US" sz="2400">
                <a:latin typeface="Arial" panose="020B0604020202020204" pitchFamily="34" charset="0"/>
                <a:ea typeface="ＭＳ Ｐゴシック" panose="020B0600070205080204" pitchFamily="34" charset="-128"/>
                <a:cs typeface="Arial" panose="020B0604020202020204" pitchFamily="34" charset="0"/>
              </a:rPr>
              <a:t>Adaptation to the average input</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a:extLst>
              <a:ext uri="{FF2B5EF4-FFF2-40B4-BE49-F238E27FC236}">
                <a16:creationId xmlns:a16="http://schemas.microsoft.com/office/drawing/2014/main" id="{2793A19E-B30B-9C33-B981-DCC544252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650" y="1250950"/>
            <a:ext cx="61087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3">
            <a:extLst>
              <a:ext uri="{FF2B5EF4-FFF2-40B4-BE49-F238E27FC236}">
                <a16:creationId xmlns:a16="http://schemas.microsoft.com/office/drawing/2014/main" id="{BC78DCC3-C886-945B-D20D-931FE51F98D7}"/>
              </a:ext>
            </a:extLst>
          </p:cNvPr>
          <p:cNvSpPr txBox="1">
            <a:spLocks noChangeArrowheads="1"/>
          </p:cNvSpPr>
          <p:nvPr/>
        </p:nvSpPr>
        <p:spPr bwMode="auto">
          <a:xfrm>
            <a:off x="1676400" y="6248400"/>
            <a:ext cx="6873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3555" name="Text Box 4">
            <a:extLst>
              <a:ext uri="{FF2B5EF4-FFF2-40B4-BE49-F238E27FC236}">
                <a16:creationId xmlns:a16="http://schemas.microsoft.com/office/drawing/2014/main" id="{03063329-8948-7C57-8F25-4C03D0F3FA47}"/>
              </a:ext>
            </a:extLst>
          </p:cNvPr>
          <p:cNvSpPr txBox="1">
            <a:spLocks noChangeArrowheads="1"/>
          </p:cNvSpPr>
          <p:nvPr/>
        </p:nvSpPr>
        <p:spPr bwMode="auto">
          <a:xfrm>
            <a:off x="19050" y="6332538"/>
            <a:ext cx="9091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600">
                <a:latin typeface="Arial" panose="020B0604020202020204" pitchFamily="34" charset="0"/>
              </a:rPr>
              <a:t>Sakmann and Creuzfeldt, Scotopic and mesopic light adaptation in the cat</a:t>
            </a:r>
            <a:r>
              <a:rPr lang="ja-JP" altLang="en-US" sz="1600">
                <a:latin typeface="Arial" panose="020B0604020202020204" pitchFamily="34" charset="0"/>
              </a:rPr>
              <a:t>’</a:t>
            </a:r>
            <a:r>
              <a:rPr lang="en-US" altLang="ja-JP" sz="1600">
                <a:latin typeface="Arial" panose="020B0604020202020204" pitchFamily="34" charset="0"/>
              </a:rPr>
              <a:t>s retina (1969)</a:t>
            </a:r>
            <a:endParaRPr lang="en-US" altLang="en-US" sz="1600">
              <a:latin typeface="Arial" panose="020B0604020202020204" pitchFamily="34" charset="0"/>
            </a:endParaRPr>
          </a:p>
        </p:txBody>
      </p:sp>
      <p:sp>
        <p:nvSpPr>
          <p:cNvPr id="23556" name="Text Box 5">
            <a:extLst>
              <a:ext uri="{FF2B5EF4-FFF2-40B4-BE49-F238E27FC236}">
                <a16:creationId xmlns:a16="http://schemas.microsoft.com/office/drawing/2014/main" id="{175E4D45-E12E-6934-0736-191BF296F233}"/>
              </a:ext>
            </a:extLst>
          </p:cNvPr>
          <p:cNvSpPr txBox="1">
            <a:spLocks noChangeArrowheads="1"/>
          </p:cNvSpPr>
          <p:nvPr/>
        </p:nvSpPr>
        <p:spPr bwMode="auto">
          <a:xfrm>
            <a:off x="1774825" y="398463"/>
            <a:ext cx="638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spcBef>
                <a:spcPct val="0"/>
              </a:spcBef>
              <a:buFontTx/>
              <a:buNone/>
            </a:pPr>
            <a:r>
              <a:rPr lang="en-US" altLang="en-US" sz="1800" u="sng">
                <a:latin typeface="Arial" panose="020B0604020202020204" pitchFamily="34" charset="0"/>
              </a:rPr>
              <a:t>Ganglion cell response curves shift to the mean light intensity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1EB5220B-224F-33FD-489C-D3592858A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762" b="15596"/>
          <a:stretch>
            <a:fillRect/>
          </a:stretch>
        </p:blipFill>
        <p:spPr bwMode="auto">
          <a:xfrm>
            <a:off x="930275" y="1568450"/>
            <a:ext cx="718185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 Box 3">
            <a:extLst>
              <a:ext uri="{FF2B5EF4-FFF2-40B4-BE49-F238E27FC236}">
                <a16:creationId xmlns:a16="http://schemas.microsoft.com/office/drawing/2014/main" id="{DDF6BF4B-AD0E-BBEC-02E2-22305E8785DE}"/>
              </a:ext>
            </a:extLst>
          </p:cNvPr>
          <p:cNvSpPr txBox="1">
            <a:spLocks noChangeArrowheads="1"/>
          </p:cNvSpPr>
          <p:nvPr/>
        </p:nvSpPr>
        <p:spPr bwMode="auto">
          <a:xfrm>
            <a:off x="82550" y="838200"/>
            <a:ext cx="9061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2" charset="0"/>
                <a:ea typeface="ＭＳ Ｐゴシック" panose="020B0600070205080204" pitchFamily="34" charset="-128"/>
              </a:defRPr>
            </a:lvl1pPr>
            <a:lvl2pPr marL="742950" indent="-285750">
              <a:spcBef>
                <a:spcPct val="20000"/>
              </a:spcBef>
              <a:buChar char="–"/>
              <a:defRPr sz="2800">
                <a:solidFill>
                  <a:schemeClr val="tx1"/>
                </a:solidFill>
                <a:latin typeface="Times" pitchFamily="2" charset="0"/>
                <a:ea typeface="ＭＳ Ｐゴシック" panose="020B0600070205080204" pitchFamily="34" charset="-128"/>
              </a:defRPr>
            </a:lvl2pPr>
            <a:lvl3pPr marL="1143000" indent="-228600">
              <a:spcBef>
                <a:spcPct val="20000"/>
              </a:spcBef>
              <a:buChar char="•"/>
              <a:defRPr sz="2400">
                <a:solidFill>
                  <a:schemeClr val="tx1"/>
                </a:solidFill>
                <a:latin typeface="Times" pitchFamily="2" charset="0"/>
                <a:ea typeface="ＭＳ Ｐゴシック" panose="020B0600070205080204" pitchFamily="34" charset="-128"/>
              </a:defRPr>
            </a:lvl3pPr>
            <a:lvl4pPr marL="1600200" indent="-228600">
              <a:spcBef>
                <a:spcPct val="20000"/>
              </a:spcBef>
              <a:buChar char="–"/>
              <a:defRPr sz="2000">
                <a:solidFill>
                  <a:schemeClr val="tx1"/>
                </a:solidFill>
                <a:latin typeface="Times" pitchFamily="2" charset="0"/>
                <a:ea typeface="ＭＳ Ｐゴシック" panose="020B0600070205080204" pitchFamily="34" charset="-128"/>
              </a:defRPr>
            </a:lvl4pPr>
            <a:lvl5pPr marL="2057400" indent="-228600">
              <a:spcBef>
                <a:spcPct val="20000"/>
              </a:spcBef>
              <a:buChar char="»"/>
              <a:defRPr sz="2000">
                <a:solidFill>
                  <a:schemeClr val="tx1"/>
                </a:solidFill>
                <a:latin typeface="Times" pitchFamily="2"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itchFamily="2" charset="0"/>
                <a:ea typeface="ＭＳ Ｐゴシック" panose="020B0600070205080204" pitchFamily="34" charset="-128"/>
              </a:defRPr>
            </a:lvl9pPr>
          </a:lstStyle>
          <a:p>
            <a:pPr algn="ctr">
              <a:spcBef>
                <a:spcPct val="0"/>
              </a:spcBef>
              <a:buFontTx/>
              <a:buNone/>
            </a:pPr>
            <a:r>
              <a:rPr lang="en-US" altLang="en-US" sz="2400">
                <a:latin typeface="Arial" panose="020B0604020202020204" pitchFamily="34" charset="0"/>
              </a:rPr>
              <a:t>Neurons have a limited dynamic range</a:t>
            </a:r>
          </a:p>
          <a:p>
            <a:pPr algn="ctr">
              <a:spcBef>
                <a:spcPct val="0"/>
              </a:spcBef>
              <a:buFontTx/>
              <a:buNone/>
            </a:pPr>
            <a:r>
              <a:rPr lang="en-US" altLang="en-US" sz="2400">
                <a:latin typeface="Arial" panose="020B0604020202020204" pitchFamily="34" charset="0"/>
              </a:rPr>
              <a:t>set by maximum and minimum output levels, and by noise </a:t>
            </a:r>
          </a:p>
        </p:txBody>
      </p:sp>
    </p:spTree>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47267</TotalTime>
  <Words>5318</Words>
  <Application>Microsoft Macintosh PowerPoint</Application>
  <PresentationFormat>On-screen Show (4:3)</PresentationFormat>
  <Paragraphs>398</Paragraphs>
  <Slides>33</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2" baseType="lpstr">
      <vt:lpstr>ＭＳ Ｐゴシック</vt:lpstr>
      <vt:lpstr>Aptos</vt:lpstr>
      <vt:lpstr>Arial</vt:lpstr>
      <vt:lpstr>Cambria Math</vt:lpstr>
      <vt:lpstr>Helvetica</vt:lpstr>
      <vt:lpstr>Times</vt:lpstr>
      <vt:lpstr>Times New Roman</vt:lpstr>
      <vt:lpstr>Blank Presentation</vt:lpstr>
      <vt:lpstr>Equation</vt:lpstr>
      <vt:lpstr>PowerPoint Presentation</vt:lpstr>
      <vt:lpstr>PowerPoint Presentation</vt:lpstr>
      <vt:lpstr>PowerPoint Presentation</vt:lpstr>
      <vt:lpstr>PowerPoint Presentation</vt:lpstr>
      <vt:lpstr>PowerPoint Presentation</vt:lpstr>
      <vt:lpstr>Adaptation to the average input</vt:lpstr>
      <vt:lpstr>Adaptation to the average input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Turtle Cones: Sensitivity and Kinetics change with mean luminance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Baccus</dc:creator>
  <cp:lastModifiedBy>Stephen A. Baccus</cp:lastModifiedBy>
  <cp:revision>283</cp:revision>
  <cp:lastPrinted>2019-05-08T14:10:41Z</cp:lastPrinted>
  <dcterms:created xsi:type="dcterms:W3CDTF">2013-10-28T18:34:17Z</dcterms:created>
  <dcterms:modified xsi:type="dcterms:W3CDTF">2024-05-06T22:32:28Z</dcterms:modified>
</cp:coreProperties>
</file>